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256" r:id="rId3"/>
    <p:sldId id="257" r:id="rId4"/>
    <p:sldId id="258" r:id="rId5"/>
    <p:sldId id="259" r:id="rId6"/>
    <p:sldId id="260" r:id="rId7"/>
    <p:sldId id="266" r:id="rId8"/>
    <p:sldId id="261" r:id="rId9"/>
    <p:sldId id="262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F5FA"/>
    <a:srgbClr val="A1FC28"/>
    <a:srgbClr val="00FF00"/>
    <a:srgbClr val="3366FF"/>
    <a:srgbClr val="422C16"/>
    <a:srgbClr val="0C788E"/>
    <a:srgbClr val="025198"/>
    <a:srgbClr val="000099"/>
    <a:srgbClr val="1C1C1C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11" autoAdjust="0"/>
    <p:restoredTop sz="94652" autoAdjust="0"/>
  </p:normalViewPr>
  <p:slideViewPr>
    <p:cSldViewPr>
      <p:cViewPr varScale="1">
        <p:scale>
          <a:sx n="65" d="100"/>
          <a:sy n="65" d="100"/>
        </p:scale>
        <p:origin x="-120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68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unokevaporlacalle\Desktop\interes%20cutura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unokevaporlacalle\Desktop\TABLAS%20FRECUENCIA%20LECTURA\diferencias%20frecuencias%20relativas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unokevaporlacalle\Desktop\TABLAS%20FRECUENCIA%20LECTURA\N&#250;mero%20libros%20leidos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unokevaporlacalle\Desktop\TABLAS%20FRECUENCIA%20LECTURA\EVOLUCI&#211;N%20EBOOK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Users\unokevaporlacalle\Desktop\TABLAS%20FRECUENCIA%20LECTURA\INDICADORES%20LECTURA%20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title>
      <c:tx>
        <c:rich>
          <a:bodyPr/>
          <a:lstStyle/>
          <a:p>
            <a:pPr>
              <a:defRPr sz="1400"/>
            </a:pPr>
            <a:r>
              <a:rPr lang="es-ES" sz="1400" dirty="0"/>
              <a:t>Gráfico 1. Evolución del interés en España por distintos ámbitos </a:t>
            </a:r>
            <a:r>
              <a:rPr lang="es-ES" sz="1400" dirty="0" smtClean="0"/>
              <a:t>culturales</a:t>
            </a:r>
          </a:p>
          <a:p>
            <a:pPr>
              <a:defRPr sz="1400"/>
            </a:pPr>
            <a:r>
              <a:rPr lang="es-ES" sz="1400" dirty="0" smtClean="0"/>
              <a:t> 2009-2014 </a:t>
            </a:r>
            <a:r>
              <a:rPr lang="es-ES" sz="1400" dirty="0"/>
              <a:t>(Muy o bastante </a:t>
            </a:r>
            <a:r>
              <a:rPr lang="es-ES" sz="1400" dirty="0" smtClean="0"/>
              <a:t>interesados)</a:t>
            </a:r>
            <a:endParaRPr lang="es-ES" sz="1400" dirty="0"/>
          </a:p>
        </c:rich>
      </c:tx>
      <c:layout>
        <c:manualLayout>
          <c:xMode val="edge"/>
          <c:yMode val="edge"/>
          <c:x val="0.14400363155169069"/>
          <c:y val="1.4630318853460727E-2"/>
        </c:manualLayout>
      </c:layout>
    </c:title>
    <c:plotArea>
      <c:layout>
        <c:manualLayout>
          <c:layoutTarget val="inner"/>
          <c:xMode val="edge"/>
          <c:yMode val="edge"/>
          <c:x val="0.22590425256109528"/>
          <c:y val="0.18029770473704948"/>
          <c:w val="0.73261661111229071"/>
          <c:h val="0.48196674728449118"/>
        </c:manualLayout>
      </c:layout>
      <c:bar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2009 (base 2482)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cat>
            <c:strRef>
              <c:f>Hoja1!$A$2:$A$7</c:f>
              <c:strCache>
                <c:ptCount val="6"/>
                <c:pt idx="0">
                  <c:v>Música</c:v>
                </c:pt>
                <c:pt idx="1">
                  <c:v>Cine</c:v>
                </c:pt>
                <c:pt idx="2">
                  <c:v>Lectura</c:v>
                </c:pt>
                <c:pt idx="3">
                  <c:v>Pintura, fotografía</c:v>
                </c:pt>
                <c:pt idx="4">
                  <c:v>Teatro</c:v>
                </c:pt>
                <c:pt idx="5">
                  <c:v>Danza</c:v>
                </c:pt>
              </c:strCache>
            </c:strRef>
          </c:cat>
          <c:val>
            <c:numRef>
              <c:f>Hoja1!$B$2:$B$7</c:f>
              <c:numCache>
                <c:formatCode>0.0%</c:formatCode>
                <c:ptCount val="6"/>
                <c:pt idx="0">
                  <c:v>0.70500000000000063</c:v>
                </c:pt>
                <c:pt idx="1">
                  <c:v>0.59900000000000064</c:v>
                </c:pt>
                <c:pt idx="2">
                  <c:v>0.59200000000000064</c:v>
                </c:pt>
                <c:pt idx="3">
                  <c:v>0.43000000000000038</c:v>
                </c:pt>
                <c:pt idx="4">
                  <c:v>0.35000000000000031</c:v>
                </c:pt>
                <c:pt idx="5">
                  <c:v>0.22300000000000075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2014 (base 2477)</c:v>
                </c:pt>
              </c:strCache>
            </c:strRef>
          </c:tx>
          <c:spPr>
            <a:solidFill>
              <a:schemeClr val="tx2"/>
            </a:solidFill>
          </c:spPr>
          <c:cat>
            <c:strRef>
              <c:f>Hoja1!$A$2:$A$7</c:f>
              <c:strCache>
                <c:ptCount val="6"/>
                <c:pt idx="0">
                  <c:v>Música</c:v>
                </c:pt>
                <c:pt idx="1">
                  <c:v>Cine</c:v>
                </c:pt>
                <c:pt idx="2">
                  <c:v>Lectura</c:v>
                </c:pt>
                <c:pt idx="3">
                  <c:v>Pintura, fotografía</c:v>
                </c:pt>
                <c:pt idx="4">
                  <c:v>Teatro</c:v>
                </c:pt>
                <c:pt idx="5">
                  <c:v>Danza</c:v>
                </c:pt>
              </c:strCache>
            </c:strRef>
          </c:cat>
          <c:val>
            <c:numRef>
              <c:f>Hoja1!$C$2:$C$7</c:f>
              <c:numCache>
                <c:formatCode>0.0%</c:formatCode>
                <c:ptCount val="6"/>
                <c:pt idx="0">
                  <c:v>0.73400000000000065</c:v>
                </c:pt>
                <c:pt idx="1">
                  <c:v>0.67700000000000593</c:v>
                </c:pt>
                <c:pt idx="2">
                  <c:v>0.61700000000000454</c:v>
                </c:pt>
                <c:pt idx="3">
                  <c:v>0.40100000000000002</c:v>
                </c:pt>
                <c:pt idx="4">
                  <c:v>0.39600000000000296</c:v>
                </c:pt>
                <c:pt idx="5">
                  <c:v>0.24300000000000024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Dif. Relativa</c:v>
                </c:pt>
              </c:strCache>
            </c:strRef>
          </c:tx>
          <c:spPr>
            <a:solidFill>
              <a:srgbClr val="A1FC28"/>
            </a:solidFill>
          </c:spPr>
          <c:val>
            <c:numRef>
              <c:f>Hoja1!$D$2:$D$7</c:f>
              <c:numCache>
                <c:formatCode>0.0%</c:formatCode>
                <c:ptCount val="6"/>
                <c:pt idx="0">
                  <c:v>4.1000000000000002E-2</c:v>
                </c:pt>
                <c:pt idx="1">
                  <c:v>0.13</c:v>
                </c:pt>
                <c:pt idx="2">
                  <c:v>4.2000000000000114E-2</c:v>
                </c:pt>
                <c:pt idx="3">
                  <c:v>-6.7000000000000434E-2</c:v>
                </c:pt>
                <c:pt idx="4">
                  <c:v>0.13100000000000001</c:v>
                </c:pt>
                <c:pt idx="5">
                  <c:v>9.0000000000000066E-2</c:v>
                </c:pt>
              </c:numCache>
            </c:numRef>
          </c:val>
        </c:ser>
        <c:axId val="89598592"/>
        <c:axId val="89612672"/>
      </c:barChart>
      <c:catAx>
        <c:axId val="89598592"/>
        <c:scaling>
          <c:orientation val="minMax"/>
        </c:scaling>
        <c:axPos val="b"/>
        <c:tickLblPos val="nextTo"/>
        <c:crossAx val="89612672"/>
        <c:crosses val="autoZero"/>
        <c:auto val="1"/>
        <c:lblAlgn val="ctr"/>
        <c:lblOffset val="100"/>
      </c:catAx>
      <c:valAx>
        <c:axId val="89612672"/>
        <c:scaling>
          <c:orientation val="minMax"/>
          <c:max val="1"/>
        </c:scaling>
        <c:axPos val="l"/>
        <c:majorGridlines/>
        <c:numFmt formatCode="0%" sourceLinked="0"/>
        <c:tickLblPos val="nextTo"/>
        <c:crossAx val="8959859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es-ES"/>
          </a:p>
        </c:txPr>
      </c:dTable>
    </c:plotArea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title>
      <c:tx>
        <c:rich>
          <a:bodyPr/>
          <a:lstStyle/>
          <a:p>
            <a:pPr>
              <a:defRPr sz="1200"/>
            </a:pPr>
            <a:r>
              <a:rPr lang="en-US" sz="1200" dirty="0" err="1" smtClean="0"/>
              <a:t>Gráfico</a:t>
            </a:r>
            <a:r>
              <a:rPr lang="en-US" sz="1200" dirty="0" smtClean="0"/>
              <a:t> 2. </a:t>
            </a:r>
            <a:r>
              <a:rPr lang="en-US" sz="1200" dirty="0" err="1" smtClean="0"/>
              <a:t>Frecuencias</a:t>
            </a:r>
            <a:r>
              <a:rPr lang="en-US" sz="1200" baseline="0" dirty="0" smtClean="0"/>
              <a:t> de </a:t>
            </a:r>
            <a:r>
              <a:rPr lang="en-US" sz="1200" baseline="0" dirty="0" err="1" smtClean="0"/>
              <a:t>lectura</a:t>
            </a:r>
            <a:r>
              <a:rPr lang="en-US" sz="1200" baseline="0" dirty="0" smtClean="0"/>
              <a:t> </a:t>
            </a:r>
            <a:r>
              <a:rPr lang="en-US" sz="1200" baseline="0" dirty="0" err="1" smtClean="0"/>
              <a:t>según</a:t>
            </a:r>
            <a:r>
              <a:rPr lang="en-US" sz="1200" baseline="0" dirty="0" smtClean="0"/>
              <a:t> </a:t>
            </a:r>
            <a:r>
              <a:rPr lang="en-US" sz="1200" baseline="0" dirty="0" err="1" smtClean="0"/>
              <a:t>medio</a:t>
            </a:r>
            <a:r>
              <a:rPr lang="en-US" sz="1200" baseline="0" dirty="0" smtClean="0"/>
              <a:t> en </a:t>
            </a:r>
            <a:r>
              <a:rPr lang="en-US" sz="1200" baseline="0" dirty="0" err="1" smtClean="0"/>
              <a:t>España</a:t>
            </a:r>
            <a:r>
              <a:rPr lang="en-US" sz="1200" baseline="0" dirty="0" smtClean="0"/>
              <a:t> (2014)</a:t>
            </a:r>
            <a:r>
              <a:rPr lang="en-US" sz="1200" dirty="0" smtClean="0"/>
              <a:t> </a:t>
            </a:r>
            <a:endParaRPr lang="en-US" sz="1200" dirty="0"/>
          </a:p>
        </c:rich>
      </c:tx>
      <c:layout/>
    </c:title>
    <c:plotArea>
      <c:layout>
        <c:manualLayout>
          <c:layoutTarget val="inner"/>
          <c:xMode val="edge"/>
          <c:yMode val="edge"/>
          <c:x val="0.11988938803736966"/>
          <c:y val="0.19667579596028717"/>
          <c:w val="0.84643629457549663"/>
          <c:h val="0.5773863080389392"/>
        </c:manualLayout>
      </c:layout>
      <c:bar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Semanal</c:v>
                </c:pt>
              </c:strCache>
            </c:strRef>
          </c:tx>
          <c:spPr>
            <a:solidFill>
              <a:schemeClr val="tx2"/>
            </a:solidFill>
          </c:spPr>
          <c:dLbls>
            <c:dLbl>
              <c:idx val="1"/>
              <c:layout>
                <c:manualLayout>
                  <c:x val="-1.7410755947166387E-7"/>
                  <c:y val="-8.5287846481876747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0"/>
                  <c:y val="5.6858564321250887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100"/>
                </a:pPr>
                <a:endParaRPr lang="es-ES"/>
              </a:p>
            </c:txPr>
            <c:dLblPos val="outEnd"/>
            <c:showVal val="1"/>
          </c:dLbls>
          <c:cat>
            <c:strRef>
              <c:f>Hoja1!$A$2:$A$5</c:f>
              <c:strCache>
                <c:ptCount val="4"/>
                <c:pt idx="0">
                  <c:v>Periódicos</c:v>
                </c:pt>
                <c:pt idx="1">
                  <c:v>Libros</c:v>
                </c:pt>
                <c:pt idx="2">
                  <c:v>Revistas</c:v>
                </c:pt>
                <c:pt idx="3">
                  <c:v>Textos largos a través Internet</c:v>
                </c:pt>
              </c:strCache>
            </c:strRef>
          </c:cat>
          <c:val>
            <c:numRef>
              <c:f>Hoja1!$B$2:$B$5</c:f>
              <c:numCache>
                <c:formatCode>0.0%</c:formatCode>
                <c:ptCount val="4"/>
                <c:pt idx="0">
                  <c:v>0.60400000000000065</c:v>
                </c:pt>
                <c:pt idx="1">
                  <c:v>0.45400000000000001</c:v>
                </c:pt>
                <c:pt idx="2">
                  <c:v>0.21800000000000033</c:v>
                </c:pt>
                <c:pt idx="3">
                  <c:v>0.49800000000000061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Nunca-casi nunca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dLbls>
            <c:dLbl>
              <c:idx val="1"/>
              <c:layout>
                <c:manualLayout>
                  <c:x val="8.8936238552669317E-3"/>
                  <c:y val="-4.4793970540691914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1.7410755947166387E-7"/>
                  <c:y val="8.5287846481877268E-3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2.0751555567175169E-2"/>
                  <c:y val="7.3014900213928024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100"/>
                </a:pPr>
                <a:endParaRPr lang="es-ES"/>
              </a:p>
            </c:txPr>
            <c:dLblPos val="outEnd"/>
            <c:showVal val="1"/>
          </c:dLbls>
          <c:cat>
            <c:strRef>
              <c:f>Hoja1!$A$2:$A$5</c:f>
              <c:strCache>
                <c:ptCount val="4"/>
                <c:pt idx="0">
                  <c:v>Periódicos</c:v>
                </c:pt>
                <c:pt idx="1">
                  <c:v>Libros</c:v>
                </c:pt>
                <c:pt idx="2">
                  <c:v>Revistas</c:v>
                </c:pt>
                <c:pt idx="3">
                  <c:v>Textos largos a través Internet</c:v>
                </c:pt>
              </c:strCache>
            </c:strRef>
          </c:cat>
          <c:val>
            <c:numRef>
              <c:f>Hoja1!$C$2:$C$5</c:f>
              <c:numCache>
                <c:formatCode>0.0%</c:formatCode>
                <c:ptCount val="4"/>
                <c:pt idx="0">
                  <c:v>0.30900000000000061</c:v>
                </c:pt>
                <c:pt idx="1">
                  <c:v>0.35000000000000031</c:v>
                </c:pt>
                <c:pt idx="2">
                  <c:v>0.53300000000000003</c:v>
                </c:pt>
                <c:pt idx="3">
                  <c:v>0.39500000000000085</c:v>
                </c:pt>
              </c:numCache>
            </c:numRef>
          </c:val>
        </c:ser>
        <c:overlap val="-34"/>
        <c:axId val="89628032"/>
        <c:axId val="89658496"/>
      </c:barChart>
      <c:catAx>
        <c:axId val="89628032"/>
        <c:scaling>
          <c:orientation val="minMax"/>
        </c:scaling>
        <c:axPos val="b"/>
        <c:tickLblPos val="nextTo"/>
        <c:crossAx val="89658496"/>
        <c:crosses val="autoZero"/>
        <c:auto val="1"/>
        <c:lblAlgn val="ctr"/>
        <c:lblOffset val="100"/>
      </c:catAx>
      <c:valAx>
        <c:axId val="89658496"/>
        <c:scaling>
          <c:orientation val="minMax"/>
          <c:max val="1"/>
        </c:scaling>
        <c:axPos val="l"/>
        <c:majorGridlines/>
        <c:numFmt formatCode="0%" sourceLinked="0"/>
        <c:tickLblPos val="nextTo"/>
        <c:crossAx val="89628032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050"/>
          </a:pPr>
          <a:endParaRPr lang="es-ES"/>
        </a:p>
      </c:txPr>
    </c:legend>
    <c:plotVisOnly val="1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8"/>
  <c:chart>
    <c:title>
      <c:tx>
        <c:rich>
          <a:bodyPr/>
          <a:lstStyle/>
          <a:p>
            <a:pPr>
              <a:defRPr sz="1200"/>
            </a:pPr>
            <a:r>
              <a:rPr lang="es-ES" sz="1200" dirty="0"/>
              <a:t>Gráfico </a:t>
            </a:r>
            <a:r>
              <a:rPr lang="es-ES" sz="1200" dirty="0" smtClean="0"/>
              <a:t>3.</a:t>
            </a:r>
            <a:r>
              <a:rPr lang="es-ES" sz="1200" baseline="0" dirty="0" smtClean="0"/>
              <a:t> </a:t>
            </a:r>
            <a:r>
              <a:rPr lang="es-ES" sz="1200" baseline="0" dirty="0"/>
              <a:t>Evolución </a:t>
            </a:r>
            <a:r>
              <a:rPr lang="es-ES" sz="1200" baseline="0" dirty="0" smtClean="0"/>
              <a:t>tipología </a:t>
            </a:r>
            <a:r>
              <a:rPr lang="es-ES" sz="1200" baseline="0" dirty="0"/>
              <a:t>de lectores de libros en España (2009-2014)</a:t>
            </a:r>
            <a:endParaRPr lang="es-ES" sz="1200" dirty="0"/>
          </a:p>
        </c:rich>
      </c:tx>
      <c:layout>
        <c:manualLayout>
          <c:xMode val="edge"/>
          <c:yMode val="edge"/>
          <c:x val="0.12829156140722062"/>
          <c:y val="1.3566868638527397E-2"/>
        </c:manualLayout>
      </c:layout>
    </c:title>
    <c:plotArea>
      <c:layout>
        <c:manualLayout>
          <c:layoutTarget val="inner"/>
          <c:xMode val="edge"/>
          <c:yMode val="edge"/>
          <c:x val="0.12755806273658768"/>
          <c:y val="0.20742834129541213"/>
          <c:w val="0.81076995718424461"/>
          <c:h val="0.52982905448777484"/>
        </c:manualLayout>
      </c:layout>
      <c:barChart>
        <c:barDir val="col"/>
        <c:grouping val="clustered"/>
        <c:ser>
          <c:idx val="0"/>
          <c:order val="0"/>
          <c:tx>
            <c:strRef>
              <c:f>Hoja2!$B$1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chemeClr val="tx2"/>
            </a:solidFill>
          </c:spPr>
          <c:dLbls>
            <c:dLbl>
              <c:idx val="0"/>
              <c:spPr/>
              <c:txPr>
                <a:bodyPr/>
                <a:lstStyle/>
                <a:p>
                  <a:pPr>
                    <a:defRPr sz="1100">
                      <a:solidFill>
                        <a:srgbClr val="FF0000"/>
                      </a:solidFill>
                    </a:defRPr>
                  </a:pPr>
                  <a:endParaRPr lang="es-ES"/>
                </a:p>
              </c:txPr>
            </c:dLbl>
            <c:dLbl>
              <c:idx val="1"/>
              <c:layout>
                <c:manualLayout>
                  <c:x val="-5.7362447560786326E-3"/>
                  <c:y val="9.6412447678973622E-3"/>
                </c:manualLayout>
              </c:layout>
              <c:showVal val="1"/>
            </c:dLbl>
            <c:txPr>
              <a:bodyPr/>
              <a:lstStyle/>
              <a:p>
                <a:pPr>
                  <a:defRPr sz="1100"/>
                </a:pPr>
                <a:endParaRPr lang="es-ES"/>
              </a:p>
            </c:txPr>
            <c:showVal val="1"/>
          </c:dLbls>
          <c:cat>
            <c:strRef>
              <c:f>Hoja2!$A$2:$A$5</c:f>
              <c:strCache>
                <c:ptCount val="4"/>
                <c:pt idx="0">
                  <c:v>No lectores (0 libros)</c:v>
                </c:pt>
                <c:pt idx="1">
                  <c:v>Poco lectores (1 a 4)</c:v>
                </c:pt>
                <c:pt idx="2">
                  <c:v>Lectores medios (5 a 12)</c:v>
                </c:pt>
                <c:pt idx="3">
                  <c:v>Lectores asiduos (más de 13)</c:v>
                </c:pt>
              </c:strCache>
            </c:strRef>
          </c:cat>
          <c:val>
            <c:numRef>
              <c:f>Hoja2!$B$2:$B$5</c:f>
              <c:numCache>
                <c:formatCode>0.0%</c:formatCode>
                <c:ptCount val="4"/>
                <c:pt idx="0">
                  <c:v>0.40200000000000002</c:v>
                </c:pt>
                <c:pt idx="1">
                  <c:v>0.3110000000000015</c:v>
                </c:pt>
                <c:pt idx="2">
                  <c:v>0.19700000000000001</c:v>
                </c:pt>
                <c:pt idx="3">
                  <c:v>9.0000000000000024E-2</c:v>
                </c:pt>
              </c:numCache>
            </c:numRef>
          </c:val>
        </c:ser>
        <c:ser>
          <c:idx val="1"/>
          <c:order val="1"/>
          <c:tx>
            <c:strRef>
              <c:f>Hoja2!$C$1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dLbls>
            <c:dLbl>
              <c:idx val="0"/>
              <c:layout>
                <c:manualLayout>
                  <c:x val="1.4340611890196532E-2"/>
                  <c:y val="4.8205322063782077E-3"/>
                </c:manualLayout>
              </c:layout>
              <c:spPr/>
              <c:txPr>
                <a:bodyPr/>
                <a:lstStyle/>
                <a:p>
                  <a:pPr>
                    <a:defRPr sz="1100">
                      <a:solidFill>
                        <a:srgbClr val="FF0000"/>
                      </a:solidFill>
                    </a:defRPr>
                  </a:pPr>
                  <a:endParaRPr lang="es-ES"/>
                </a:p>
              </c:txPr>
              <c:showVal val="1"/>
            </c:dLbl>
            <c:dLbl>
              <c:idx val="1"/>
              <c:layout>
                <c:manualLayout>
                  <c:x val="1.720873426823593E-2"/>
                  <c:y val="-6.8715308688644975E-3"/>
                </c:manualLayout>
              </c:layout>
              <c:showVal val="1"/>
            </c:dLbl>
            <c:dLbl>
              <c:idx val="2"/>
              <c:layout>
                <c:manualLayout>
                  <c:x val="3.7285365078103413E-2"/>
                  <c:y val="8.8530928020984952E-3"/>
                </c:manualLayout>
              </c:layout>
              <c:showVal val="1"/>
            </c:dLbl>
            <c:dLbl>
              <c:idx val="3"/>
              <c:layout>
                <c:manualLayout>
                  <c:x val="1.7208734268235885E-2"/>
                  <c:y val="2.2905102896215077E-3"/>
                </c:manualLayout>
              </c:layout>
              <c:showVal val="1"/>
            </c:dLbl>
            <c:txPr>
              <a:bodyPr/>
              <a:lstStyle/>
              <a:p>
                <a:pPr>
                  <a:defRPr sz="1100"/>
                </a:pPr>
                <a:endParaRPr lang="es-ES"/>
              </a:p>
            </c:txPr>
            <c:showVal val="1"/>
          </c:dLbls>
          <c:cat>
            <c:strRef>
              <c:f>Hoja2!$A$2:$A$5</c:f>
              <c:strCache>
                <c:ptCount val="4"/>
                <c:pt idx="0">
                  <c:v>No lectores (0 libros)</c:v>
                </c:pt>
                <c:pt idx="1">
                  <c:v>Poco lectores (1 a 4)</c:v>
                </c:pt>
                <c:pt idx="2">
                  <c:v>Lectores medios (5 a 12)</c:v>
                </c:pt>
                <c:pt idx="3">
                  <c:v>Lectores asiduos (más de 13)</c:v>
                </c:pt>
              </c:strCache>
            </c:strRef>
          </c:cat>
          <c:val>
            <c:numRef>
              <c:f>Hoja2!$C$2:$C$5</c:f>
              <c:numCache>
                <c:formatCode>0.0%</c:formatCode>
                <c:ptCount val="4"/>
                <c:pt idx="0">
                  <c:v>0.36400000000000032</c:v>
                </c:pt>
                <c:pt idx="1">
                  <c:v>0.33200000000000196</c:v>
                </c:pt>
                <c:pt idx="2">
                  <c:v>0.21000000000000021</c:v>
                </c:pt>
                <c:pt idx="3">
                  <c:v>9.4000000000000028E-2</c:v>
                </c:pt>
              </c:numCache>
            </c:numRef>
          </c:val>
        </c:ser>
        <c:overlap val="-34"/>
        <c:axId val="89701376"/>
        <c:axId val="89715456"/>
      </c:barChart>
      <c:catAx>
        <c:axId val="89701376"/>
        <c:scaling>
          <c:orientation val="minMax"/>
        </c:scaling>
        <c:axPos val="b"/>
        <c:tickLblPos val="nextTo"/>
        <c:txPr>
          <a:bodyPr rot="-2400000"/>
          <a:lstStyle/>
          <a:p>
            <a:pPr>
              <a:defRPr/>
            </a:pPr>
            <a:endParaRPr lang="es-ES"/>
          </a:p>
        </c:txPr>
        <c:crossAx val="89715456"/>
        <c:crosses val="autoZero"/>
        <c:auto val="1"/>
        <c:lblAlgn val="ctr"/>
        <c:lblOffset val="100"/>
      </c:catAx>
      <c:valAx>
        <c:axId val="89715456"/>
        <c:scaling>
          <c:orientation val="minMax"/>
          <c:max val="0.5"/>
        </c:scaling>
        <c:axPos val="l"/>
        <c:majorGridlines/>
        <c:numFmt formatCode="0%" sourceLinked="0"/>
        <c:tickLblPos val="nextTo"/>
        <c:crossAx val="8970137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40264949193679334"/>
          <c:y val="0.11964511450679656"/>
          <c:w val="0.22973151952270141"/>
          <c:h val="3.9824812912525466E-2"/>
        </c:manualLayout>
      </c:layout>
      <c:txPr>
        <a:bodyPr/>
        <a:lstStyle/>
        <a:p>
          <a:pPr>
            <a:defRPr sz="1050"/>
          </a:pPr>
          <a:endParaRPr lang="es-ES"/>
        </a:p>
      </c:txPr>
    </c:legend>
    <c:plotVisOnly val="1"/>
  </c:chart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title>
      <c:tx>
        <c:rich>
          <a:bodyPr/>
          <a:lstStyle/>
          <a:p>
            <a:pPr>
              <a:defRPr sz="1400"/>
            </a:pPr>
            <a:r>
              <a:rPr lang="es-ES" sz="1400" dirty="0" smtClean="0"/>
              <a:t>Gráfico</a:t>
            </a:r>
            <a:r>
              <a:rPr lang="es-ES" sz="1400" baseline="0" dirty="0" smtClean="0"/>
              <a:t> 4</a:t>
            </a:r>
            <a:r>
              <a:rPr lang="es-ES" sz="1400" dirty="0" smtClean="0"/>
              <a:t>.</a:t>
            </a:r>
            <a:r>
              <a:rPr lang="es-ES" sz="1400" baseline="0" dirty="0" smtClean="0"/>
              <a:t> </a:t>
            </a:r>
            <a:r>
              <a:rPr lang="es-ES" sz="1400" baseline="0" dirty="0"/>
              <a:t>Evolución </a:t>
            </a:r>
            <a:r>
              <a:rPr lang="es-ES" sz="1400" baseline="0" dirty="0" smtClean="0"/>
              <a:t>del conocimiento</a:t>
            </a:r>
            <a:r>
              <a:rPr lang="es-ES" sz="1400" baseline="0" dirty="0"/>
              <a:t>, uso y perspectivas de futuro del </a:t>
            </a:r>
            <a:r>
              <a:rPr lang="es-ES" sz="1400" baseline="0" dirty="0" smtClean="0"/>
              <a:t>libro </a:t>
            </a:r>
            <a:r>
              <a:rPr lang="es-ES" sz="1400" baseline="0" dirty="0"/>
              <a:t>electrónico en España (</a:t>
            </a:r>
            <a:r>
              <a:rPr lang="es-ES" sz="1400" baseline="0" dirty="0" smtClean="0"/>
              <a:t>2009-2014)</a:t>
            </a:r>
            <a:endParaRPr lang="es-ES" sz="1400" dirty="0"/>
          </a:p>
        </c:rich>
      </c:tx>
      <c:layout/>
    </c:title>
    <c:plotArea>
      <c:layout>
        <c:manualLayout>
          <c:layoutTarget val="inner"/>
          <c:xMode val="edge"/>
          <c:yMode val="edge"/>
          <c:x val="0.10577525031593307"/>
          <c:y val="0.19493310901582281"/>
          <c:w val="0.86020535627491146"/>
          <c:h val="0.57476393017961991"/>
        </c:manualLayout>
      </c:layout>
      <c:bar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dLbls>
            <c:dLbl>
              <c:idx val="2"/>
              <c:layout>
                <c:manualLayout>
                  <c:x val="0"/>
                  <c:y val="1.0435518636999619E-2"/>
                </c:manualLayout>
              </c:layout>
              <c:showVal val="1"/>
            </c:dLbl>
            <c:txPr>
              <a:bodyPr/>
              <a:lstStyle/>
              <a:p>
                <a:pPr>
                  <a:defRPr sz="1100"/>
                </a:pPr>
                <a:endParaRPr lang="es-ES"/>
              </a:p>
            </c:txPr>
            <c:showVal val="1"/>
          </c:dLbls>
          <c:cat>
            <c:strRef>
              <c:f>Hoja1!$A$2:$A$5</c:f>
              <c:strCache>
                <c:ptCount val="4"/>
                <c:pt idx="0">
                  <c:v>Conocimiento libro electrónico</c:v>
                </c:pt>
                <c:pt idx="1">
                  <c:v>Lectura total o parcial (en bastantes ocasiones / alguna vez)</c:v>
                </c:pt>
                <c:pt idx="2">
                  <c:v>Probabilidad lectura futuro (muy / bastante probable)</c:v>
                </c:pt>
                <c:pt idx="3">
                  <c:v>Futuro libros: la mayor parte serán electrónicos</c:v>
                </c:pt>
              </c:strCache>
            </c:strRef>
          </c:cat>
          <c:val>
            <c:numRef>
              <c:f>Hoja1!$B$2:$B$5</c:f>
              <c:numCache>
                <c:formatCode>0.0%</c:formatCode>
                <c:ptCount val="4"/>
                <c:pt idx="0">
                  <c:v>0.47600000000000031</c:v>
                </c:pt>
                <c:pt idx="1">
                  <c:v>0.17700000000000021</c:v>
                </c:pt>
                <c:pt idx="2">
                  <c:v>0.45500000000000002</c:v>
                </c:pt>
                <c:pt idx="3">
                  <c:v>0.16900000000000001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tx2"/>
            </a:solidFill>
          </c:spPr>
          <c:dLbls>
            <c:dLbl>
              <c:idx val="0"/>
              <c:layout>
                <c:manualLayout>
                  <c:x val="4.1782103625935775E-3"/>
                  <c:y val="1.4512676945467227E-2"/>
                </c:manualLayout>
              </c:layout>
              <c:showVal val="1"/>
            </c:dLbl>
            <c:dLbl>
              <c:idx val="1"/>
              <c:layout>
                <c:manualLayout>
                  <c:x val="1.0670464861121339E-3"/>
                  <c:y val="6.9521953288559368E-3"/>
                </c:manualLayout>
              </c:layout>
              <c:showVal val="1"/>
            </c:dLbl>
            <c:dLbl>
              <c:idx val="2"/>
              <c:layout>
                <c:manualLayout>
                  <c:x val="1.5432098765432143E-3"/>
                  <c:y val="1.2044303226689222E-2"/>
                </c:manualLayout>
              </c:layout>
              <c:showVal val="1"/>
            </c:dLbl>
            <c:dLbl>
              <c:idx val="3"/>
              <c:layout>
                <c:manualLayout>
                  <c:x val="-1.5432098765432143E-3"/>
                  <c:y val="1.2143426895711023E-2"/>
                </c:manualLayout>
              </c:layout>
              <c:showVal val="1"/>
            </c:dLbl>
            <c:txPr>
              <a:bodyPr/>
              <a:lstStyle/>
              <a:p>
                <a:pPr>
                  <a:defRPr sz="1100"/>
                </a:pPr>
                <a:endParaRPr lang="es-ES"/>
              </a:p>
            </c:txPr>
            <c:showVal val="1"/>
          </c:dLbls>
          <c:cat>
            <c:strRef>
              <c:f>Hoja1!$A$2:$A$5</c:f>
              <c:strCache>
                <c:ptCount val="4"/>
                <c:pt idx="0">
                  <c:v>Conocimiento libro electrónico</c:v>
                </c:pt>
                <c:pt idx="1">
                  <c:v>Lectura total o parcial (en bastantes ocasiones / alguna vez)</c:v>
                </c:pt>
                <c:pt idx="2">
                  <c:v>Probabilidad lectura futuro (muy / bastante probable)</c:v>
                </c:pt>
                <c:pt idx="3">
                  <c:v>Futuro libros: la mayor parte serán electrónicos</c:v>
                </c:pt>
              </c:strCache>
            </c:strRef>
          </c:cat>
          <c:val>
            <c:numRef>
              <c:f>Hoja1!$C$2:$C$5</c:f>
              <c:numCache>
                <c:formatCode>0.0%</c:formatCode>
                <c:ptCount val="4"/>
                <c:pt idx="0">
                  <c:v>0.84900000000000064</c:v>
                </c:pt>
                <c:pt idx="1">
                  <c:v>0.33700000000000224</c:v>
                </c:pt>
                <c:pt idx="2">
                  <c:v>0.45300000000000001</c:v>
                </c:pt>
                <c:pt idx="3">
                  <c:v>0.33300000000000224</c:v>
                </c:pt>
              </c:numCache>
            </c:numRef>
          </c:val>
        </c:ser>
        <c:overlap val="-35"/>
        <c:axId val="89172608"/>
        <c:axId val="89186688"/>
      </c:barChart>
      <c:catAx>
        <c:axId val="89172608"/>
        <c:scaling>
          <c:orientation val="minMax"/>
        </c:scaling>
        <c:axPos val="b"/>
        <c:tickLblPos val="nextTo"/>
        <c:crossAx val="89186688"/>
        <c:crosses val="autoZero"/>
        <c:auto val="1"/>
        <c:lblAlgn val="ctr"/>
        <c:lblOffset val="100"/>
      </c:catAx>
      <c:valAx>
        <c:axId val="89186688"/>
        <c:scaling>
          <c:orientation val="minMax"/>
          <c:max val="1"/>
        </c:scaling>
        <c:axPos val="l"/>
        <c:majorGridlines/>
        <c:numFmt formatCode="0%" sourceLinked="0"/>
        <c:tickLblPos val="nextTo"/>
        <c:crossAx val="8917260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43962721767270102"/>
          <c:y val="0.11965290635096547"/>
          <c:w val="0.11585659502993075"/>
          <c:h val="3.9600260367650603E-2"/>
        </c:manualLayout>
      </c:layout>
    </c:legend>
    <c:plotVisOnly val="1"/>
  </c:chart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title>
      <c:tx>
        <c:rich>
          <a:bodyPr/>
          <a:lstStyle/>
          <a:p>
            <a:pPr>
              <a:defRPr sz="1400"/>
            </a:pPr>
            <a:r>
              <a:rPr lang="en-US" sz="1400" dirty="0" err="1"/>
              <a:t>Gráfico</a:t>
            </a:r>
            <a:r>
              <a:rPr lang="en-US" sz="1400" baseline="0" dirty="0"/>
              <a:t> </a:t>
            </a:r>
            <a:r>
              <a:rPr lang="en-US" sz="1400" baseline="0" dirty="0" smtClean="0"/>
              <a:t>5. </a:t>
            </a:r>
            <a:r>
              <a:rPr lang="en-US" sz="1400" baseline="0" dirty="0" err="1"/>
              <a:t>Evolución</a:t>
            </a:r>
            <a:r>
              <a:rPr lang="en-US" sz="1400" baseline="0" dirty="0"/>
              <a:t> de </a:t>
            </a:r>
            <a:r>
              <a:rPr lang="en-US" sz="1400" baseline="0" dirty="0" err="1"/>
              <a:t>las</a:t>
            </a:r>
            <a:r>
              <a:rPr lang="en-US" sz="1400" baseline="0" dirty="0"/>
              <a:t> </a:t>
            </a:r>
            <a:r>
              <a:rPr lang="en-US" sz="1400" baseline="0" dirty="0" err="1"/>
              <a:t>frecuencias</a:t>
            </a:r>
            <a:r>
              <a:rPr lang="en-US" sz="1400" baseline="0" dirty="0"/>
              <a:t> de </a:t>
            </a:r>
            <a:r>
              <a:rPr lang="en-US" sz="1400" baseline="0" dirty="0" err="1"/>
              <a:t>lectura</a:t>
            </a:r>
            <a:r>
              <a:rPr lang="en-US" sz="1400" baseline="0" dirty="0"/>
              <a:t> en </a:t>
            </a:r>
            <a:r>
              <a:rPr lang="en-US" sz="1400" baseline="0" dirty="0" err="1" smtClean="0"/>
              <a:t>España</a:t>
            </a:r>
            <a:r>
              <a:rPr lang="en-US" sz="1400" baseline="0" dirty="0" smtClean="0"/>
              <a:t>.</a:t>
            </a:r>
          </a:p>
          <a:p>
            <a:pPr>
              <a:defRPr sz="1400"/>
            </a:pPr>
            <a:r>
              <a:rPr lang="en-US" sz="1400" baseline="0" dirty="0" err="1" smtClean="0"/>
              <a:t>Serie</a:t>
            </a:r>
            <a:r>
              <a:rPr lang="en-US" sz="1400" baseline="0" dirty="0" smtClean="0"/>
              <a:t> temporal </a:t>
            </a:r>
            <a:r>
              <a:rPr lang="en-US" sz="1400" baseline="0" dirty="0"/>
              <a:t>(1998-2014)</a:t>
            </a:r>
            <a:endParaRPr lang="en-US" sz="1400" dirty="0"/>
          </a:p>
        </c:rich>
      </c:tx>
      <c:layout>
        <c:manualLayout>
          <c:xMode val="edge"/>
          <c:yMode val="edge"/>
          <c:x val="0.15871862368078091"/>
          <c:y val="1.8966696009228841E-3"/>
        </c:manualLayout>
      </c:layout>
    </c:title>
    <c:plotArea>
      <c:layout>
        <c:manualLayout>
          <c:layoutTarget val="inner"/>
          <c:xMode val="edge"/>
          <c:yMode val="edge"/>
          <c:x val="0.1410232146428545"/>
          <c:y val="0.19401362139915318"/>
          <c:w val="0.74333819749483365"/>
          <c:h val="0.66402664661191502"/>
        </c:manualLayout>
      </c:layout>
      <c:lineChart>
        <c:grouping val="standard"/>
        <c:ser>
          <c:idx val="0"/>
          <c:order val="0"/>
          <c:tx>
            <c:strRef>
              <c:f>Hoja5!$J$1</c:f>
              <c:strCache>
                <c:ptCount val="1"/>
                <c:pt idx="0">
                  <c:v>valor medio tres canales</c:v>
                </c:pt>
              </c:strCache>
            </c:strRef>
          </c:tx>
          <c:spPr>
            <a:ln w="60325" cmpd="thinThick">
              <a:prstDash val="sysDot"/>
              <a:headEnd w="lg" len="lg"/>
              <a:tailEnd w="lg" len="lg"/>
            </a:ln>
          </c:spPr>
          <c:cat>
            <c:numRef>
              <c:f>Hoja5!$I$6:$I$9</c:f>
              <c:numCache>
                <c:formatCode>General</c:formatCode>
                <c:ptCount val="4"/>
                <c:pt idx="0">
                  <c:v>1998</c:v>
                </c:pt>
                <c:pt idx="1">
                  <c:v>2003</c:v>
                </c:pt>
                <c:pt idx="2">
                  <c:v>2009</c:v>
                </c:pt>
                <c:pt idx="3">
                  <c:v>2014</c:v>
                </c:pt>
              </c:numCache>
            </c:numRef>
          </c:cat>
          <c:val>
            <c:numRef>
              <c:f>Hoja5!$J$6:$J$9</c:f>
              <c:numCache>
                <c:formatCode>0.00</c:formatCode>
                <c:ptCount val="4"/>
                <c:pt idx="0">
                  <c:v>43.439082755749403</c:v>
                </c:pt>
                <c:pt idx="1">
                  <c:v>44.514810189810184</c:v>
                </c:pt>
                <c:pt idx="2">
                  <c:v>48.880103230103231</c:v>
                </c:pt>
                <c:pt idx="3">
                  <c:v>45.975000000000001</c:v>
                </c:pt>
              </c:numCache>
            </c:numRef>
          </c:val>
        </c:ser>
        <c:ser>
          <c:idx val="1"/>
          <c:order val="1"/>
          <c:tx>
            <c:strRef>
              <c:f>Hoja5!$A$10</c:f>
              <c:strCache>
                <c:ptCount val="1"/>
                <c:pt idx="0">
                  <c:v>Libros</c:v>
                </c:pt>
              </c:strCache>
            </c:strRef>
          </c:tx>
          <c:dLbls>
            <c:dLbl>
              <c:idx val="0"/>
              <c:layout>
                <c:manualLayout>
                  <c:x val="-1.5204249336280941E-3"/>
                  <c:y val="2.2611447730879058E-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2.4872592503966812E-2"/>
                </c:manualLayout>
              </c:layout>
              <c:showVal val="1"/>
            </c:dLbl>
            <c:dLbl>
              <c:idx val="2"/>
              <c:layout>
                <c:manualLayout>
                  <c:x val="-3.0408498672561323E-3"/>
                  <c:y val="2.2611447730878979E-2"/>
                </c:manualLayout>
              </c:layout>
              <c:showVal val="1"/>
            </c:dLbl>
            <c:dLbl>
              <c:idx val="3"/>
              <c:layout>
                <c:manualLayout>
                  <c:x val="-1.1149654044850933E-16"/>
                  <c:y val="1.5828013411615247E-2"/>
                </c:manualLayout>
              </c:layout>
              <c:showVal val="1"/>
            </c:dLbl>
            <c:txPr>
              <a:bodyPr/>
              <a:lstStyle/>
              <a:p>
                <a:pPr>
                  <a:defRPr sz="1050">
                    <a:solidFill>
                      <a:schemeClr val="accent2"/>
                    </a:solidFill>
                  </a:defRPr>
                </a:pPr>
                <a:endParaRPr lang="es-ES"/>
              </a:p>
            </c:txPr>
            <c:showVal val="1"/>
          </c:dLbls>
          <c:val>
            <c:numRef>
              <c:f>Hoja5!$J$12:$J$15</c:f>
              <c:numCache>
                <c:formatCode>0.00</c:formatCode>
                <c:ptCount val="4"/>
                <c:pt idx="0">
                  <c:v>40.509490509490497</c:v>
                </c:pt>
                <c:pt idx="1">
                  <c:v>45.2</c:v>
                </c:pt>
                <c:pt idx="2">
                  <c:v>45.27972027972028</c:v>
                </c:pt>
                <c:pt idx="3">
                  <c:v>49.425000000000004</c:v>
                </c:pt>
              </c:numCache>
            </c:numRef>
          </c:val>
        </c:ser>
        <c:ser>
          <c:idx val="2"/>
          <c:order val="2"/>
          <c:tx>
            <c:strRef>
              <c:f>Hoja5!$A$18</c:f>
              <c:strCache>
                <c:ptCount val="1"/>
                <c:pt idx="0">
                  <c:v>periodicos</c:v>
                </c:pt>
              </c:strCache>
            </c:strRef>
          </c:tx>
          <c:dLbls>
            <c:dLbl>
              <c:idx val="0"/>
              <c:layout>
                <c:manualLayout>
                  <c:x val="-1.5204249336280941E-3"/>
                  <c:y val="2.9394882050142578E-2"/>
                </c:manualLayout>
              </c:layout>
              <c:showVal val="1"/>
            </c:dLbl>
            <c:dLbl>
              <c:idx val="1"/>
              <c:layout>
                <c:manualLayout>
                  <c:x val="-6.081699734512282E-3"/>
                  <c:y val="1.8089158184703125E-2"/>
                </c:manualLayout>
              </c:layout>
              <c:showVal val="1"/>
            </c:dLbl>
            <c:dLbl>
              <c:idx val="2"/>
              <c:layout>
                <c:manualLayout>
                  <c:x val="-3.0408498672561323E-3"/>
                  <c:y val="3.8439461142494136E-2"/>
                </c:manualLayout>
              </c:layout>
              <c:showVal val="1"/>
            </c:dLbl>
            <c:dLbl>
              <c:idx val="3"/>
              <c:layout>
                <c:manualLayout>
                  <c:x val="-7.6021246681404276E-3"/>
                  <c:y val="2.2611447730878979E-2"/>
                </c:manualLayout>
              </c:layout>
              <c:showVal val="1"/>
            </c:dLbl>
            <c:txPr>
              <a:bodyPr/>
              <a:lstStyle/>
              <a:p>
                <a:pPr>
                  <a:defRPr sz="1050">
                    <a:solidFill>
                      <a:schemeClr val="accent3"/>
                    </a:solidFill>
                  </a:defRPr>
                </a:pPr>
                <a:endParaRPr lang="es-ES"/>
              </a:p>
            </c:txPr>
            <c:showVal val="1"/>
          </c:dLbls>
          <c:val>
            <c:numRef>
              <c:f>Hoja5!$J$20:$J$23</c:f>
              <c:numCache>
                <c:formatCode>0.00</c:formatCode>
                <c:ptCount val="4"/>
                <c:pt idx="0">
                  <c:v>57.757757757757759</c:v>
                </c:pt>
                <c:pt idx="1">
                  <c:v>57.775000000000006</c:v>
                </c:pt>
                <c:pt idx="2">
                  <c:v>64.410589410589409</c:v>
                </c:pt>
                <c:pt idx="3">
                  <c:v>59.575000000000003</c:v>
                </c:pt>
              </c:numCache>
            </c:numRef>
          </c:val>
        </c:ser>
        <c:ser>
          <c:idx val="3"/>
          <c:order val="3"/>
          <c:tx>
            <c:strRef>
              <c:f>Hoja5!$A$26</c:f>
              <c:strCache>
                <c:ptCount val="1"/>
                <c:pt idx="0">
                  <c:v>revistas</c:v>
                </c:pt>
              </c:strCache>
            </c:strRef>
          </c:tx>
          <c:dLbls>
            <c:dLbl>
              <c:idx val="0"/>
              <c:layout>
                <c:manualLayout>
                  <c:x val="-1.5206643706254862E-3"/>
                  <c:y val="3.3917171596318442E-2"/>
                </c:manualLayout>
              </c:layout>
              <c:showVal val="1"/>
            </c:dLbl>
            <c:dLbl>
              <c:idx val="1"/>
              <c:layout>
                <c:manualLayout>
                  <c:x val="-6.081699734512282E-3"/>
                  <c:y val="1.8089158184703125E-2"/>
                </c:manualLayout>
              </c:layout>
              <c:showVal val="1"/>
            </c:dLbl>
            <c:dLbl>
              <c:idx val="2"/>
              <c:layout>
                <c:manualLayout>
                  <c:x val="-3.0408498672561323E-3"/>
                  <c:y val="3.6178316369406251E-2"/>
                </c:manualLayout>
              </c:layout>
              <c:showVal val="1"/>
            </c:dLbl>
            <c:dLbl>
              <c:idx val="3"/>
              <c:layout>
                <c:manualLayout>
                  <c:x val="-7.6021246681404276E-3"/>
                  <c:y val="2.4872592503966812E-2"/>
                </c:manualLayout>
              </c:layout>
              <c:showVal val="1"/>
            </c:dLbl>
            <c:txPr>
              <a:bodyPr/>
              <a:lstStyle/>
              <a:p>
                <a:pPr>
                  <a:defRPr sz="1050">
                    <a:solidFill>
                      <a:schemeClr val="accent4"/>
                    </a:solidFill>
                  </a:defRPr>
                </a:pPr>
                <a:endParaRPr lang="es-ES"/>
              </a:p>
            </c:txPr>
            <c:showVal val="1"/>
          </c:dLbls>
          <c:val>
            <c:numRef>
              <c:f>Hoja5!$J$28:$J$31</c:f>
              <c:numCache>
                <c:formatCode>0.00</c:formatCode>
                <c:ptCount val="4"/>
                <c:pt idx="0">
                  <c:v>32.050000000000004</c:v>
                </c:pt>
                <c:pt idx="1">
                  <c:v>30.569430569430573</c:v>
                </c:pt>
                <c:pt idx="2">
                  <c:v>36.949999999999996</c:v>
                </c:pt>
                <c:pt idx="3">
                  <c:v>28.924999999999997</c:v>
                </c:pt>
              </c:numCache>
            </c:numRef>
          </c:val>
        </c:ser>
        <c:marker val="1"/>
        <c:axId val="90112384"/>
        <c:axId val="90113920"/>
      </c:lineChart>
      <c:catAx>
        <c:axId val="90112384"/>
        <c:scaling>
          <c:orientation val="minMax"/>
        </c:scaling>
        <c:axPos val="b"/>
        <c:numFmt formatCode="General" sourceLinked="1"/>
        <c:tickLblPos val="nextTo"/>
        <c:crossAx val="90113920"/>
        <c:crosses val="autoZero"/>
        <c:auto val="1"/>
        <c:lblAlgn val="ctr"/>
        <c:lblOffset val="100"/>
      </c:catAx>
      <c:valAx>
        <c:axId val="90113920"/>
        <c:scaling>
          <c:orientation val="minMax"/>
          <c:max val="80"/>
          <c:min val="20"/>
        </c:scaling>
        <c:axPos val="l"/>
        <c:majorGridlines/>
        <c:numFmt formatCode="0.00" sourceLinked="1"/>
        <c:tickLblPos val="nextTo"/>
        <c:crossAx val="9011238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6.8920968212306796E-2"/>
          <c:y val="0.11107923496482348"/>
          <c:w val="0.86080002435695113"/>
          <c:h val="5.5426541062167663E-2"/>
        </c:manualLayout>
      </c:layout>
    </c:legend>
    <c:plotVisOnly val="1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0.6541</cdr:x>
      <cdr:y>0.90769</cdr:y>
    </cdr:from>
    <cdr:to>
      <cdr:x>1</cdr:x>
      <cdr:y>1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3697046" y="4248472"/>
          <a:ext cx="1955074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es-ES" sz="900" dirty="0"/>
            <a:t>Fuente: Elaboración</a:t>
          </a:r>
          <a:r>
            <a:rPr lang="es-ES" sz="1000" dirty="0"/>
            <a:t> </a:t>
          </a:r>
          <a:r>
            <a:rPr lang="es-ES" sz="900" dirty="0"/>
            <a:t>propia a partir datos CIS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0.6134</cdr:x>
      <cdr:y>0.8833</cdr:y>
    </cdr:from>
    <cdr:to>
      <cdr:x>1</cdr:x>
      <cdr:y>0.992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2627784" y="4609182"/>
          <a:ext cx="1656184" cy="5672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es-ES" sz="800" dirty="0"/>
            <a:t>Fuente: Elaboración propia a partir </a:t>
          </a:r>
          <a:r>
            <a:rPr lang="es-ES" sz="800" dirty="0" smtClean="0"/>
            <a:t>datos</a:t>
          </a:r>
          <a:r>
            <a:rPr lang="es-ES" sz="800" dirty="0"/>
            <a:t> </a:t>
          </a:r>
          <a:r>
            <a:rPr lang="es-ES" sz="800" baseline="0" dirty="0" smtClean="0"/>
            <a:t>CIS</a:t>
          </a:r>
          <a:endParaRPr lang="es-ES" sz="8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0.61464</cdr:x>
      <cdr:y>0.93056</cdr:y>
    </cdr:from>
    <cdr:to>
      <cdr:x>1</cdr:x>
      <cdr:y>1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2765853" y="5184576"/>
          <a:ext cx="1734139" cy="3850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es-ES" sz="800" dirty="0"/>
            <a:t>Fuente: Elaboración propia a partir datos CIS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0.66605</cdr:x>
      <cdr:y>0.92363</cdr:y>
    </cdr:from>
    <cdr:to>
      <cdr:x>1</cdr:x>
      <cdr:y>1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5481325" y="4752180"/>
          <a:ext cx="2748275" cy="3929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es-ES" sz="900" dirty="0"/>
            <a:t>Fuente</a:t>
          </a:r>
          <a:r>
            <a:rPr lang="es-ES" sz="900" dirty="0" smtClean="0"/>
            <a:t>: Elaboración</a:t>
          </a:r>
          <a:r>
            <a:rPr lang="es-ES" sz="900" baseline="0" dirty="0" smtClean="0"/>
            <a:t> </a:t>
          </a:r>
          <a:r>
            <a:rPr lang="es-ES" sz="900" baseline="0" dirty="0"/>
            <a:t>propia a partir datos CIS</a:t>
          </a:r>
          <a:endParaRPr lang="es-ES" sz="9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0.57333</cdr:x>
      <cdr:y>0.93421</cdr:y>
    </cdr:from>
    <cdr:to>
      <cdr:x>1</cdr:x>
      <cdr:y>1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3096345" y="5112568"/>
          <a:ext cx="2304255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es-ES" sz="900" dirty="0"/>
            <a:t>Fuente: Elaboración propia a partir datos</a:t>
          </a:r>
          <a:r>
            <a:rPr lang="es-ES" sz="900" baseline="0" dirty="0"/>
            <a:t> CIS</a:t>
          </a:r>
          <a:endParaRPr lang="es-ES" sz="900" dirty="0"/>
        </a:p>
      </cdr:txBody>
    </cdr:sp>
  </cdr:relSizeAnchor>
  <cdr:relSizeAnchor xmlns:cdr="http://schemas.openxmlformats.org/drawingml/2006/chartDrawing">
    <cdr:from>
      <cdr:x>0.05042</cdr:x>
      <cdr:y>0.91358</cdr:y>
    </cdr:from>
    <cdr:to>
      <cdr:x>0.62185</cdr:x>
      <cdr:y>1</cdr:y>
    </cdr:to>
    <cdr:sp macro="" textlink="">
      <cdr:nvSpPr>
        <cdr:cNvPr id="3" name="2 CuadroTexto"/>
        <cdr:cNvSpPr txBox="1"/>
      </cdr:nvSpPr>
      <cdr:spPr>
        <a:xfrm xmlns:a="http://schemas.openxmlformats.org/drawingml/2006/main">
          <a:off x="432048" y="5328592"/>
          <a:ext cx="4896544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200" b="1" dirty="0" smtClean="0"/>
            <a:t>Valor indicador</a:t>
          </a:r>
          <a:r>
            <a:rPr lang="es-ES" sz="1200" b="1" i="1" dirty="0"/>
            <a:t> T</a:t>
          </a:r>
          <a:r>
            <a:rPr lang="es-ES" sz="1200" b="1" i="1" dirty="0" smtClean="0"/>
            <a:t>extos largos a través</a:t>
          </a:r>
        </a:p>
        <a:p xmlns:a="http://schemas.openxmlformats.org/drawingml/2006/main">
          <a:r>
            <a:rPr lang="es-ES" sz="1200" b="1" i="1" dirty="0" smtClean="0"/>
            <a:t>Internet</a:t>
          </a:r>
          <a:r>
            <a:rPr lang="es-ES" sz="1200" b="1" dirty="0" smtClean="0"/>
            <a:t> (2014): 50,81</a:t>
          </a:r>
          <a:endParaRPr lang="es-ES" sz="12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D820EA-311E-44A2-9035-E7D72E64F1E6}" type="datetimeFigureOut">
              <a:rPr lang="es-ES" smtClean="0"/>
              <a:pPr/>
              <a:t>17/11/2015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6ECFA8-01D3-45F1-8997-BD2A6EFEABB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BD9651-F5AD-497A-976D-F31B4AF29F0D}" type="datetimeFigureOut">
              <a:rPr lang="es-ES" smtClean="0"/>
              <a:pPr/>
              <a:t>17/11/2015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66113C-04B3-42CF-BC48-550087009B5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9F1F43-4545-4E4F-BC3A-FDD20DE22A26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5C04A9-BBE6-4DD8-AD8F-B3B48A0B78E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799FAE-4413-4360-B2F1-4F0F1C3E8B5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9F1F43-4545-4E4F-BC3A-FDD20DE22A26}" type="slidenum">
              <a:rPr lang="es-ES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2CED28-A642-4597-860A-3A2E5F9B09F7}" type="slidenum">
              <a:rPr lang="es-ES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108663-BBE6-4374-AF77-A0303E9D0CA3}" type="slidenum">
              <a:rPr lang="es-ES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386F21-B37C-4477-8B9A-533D9E834A20}" type="slidenum">
              <a:rPr lang="es-ES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B6F8BD-859A-48B3-9093-1AA7D575133A}" type="slidenum">
              <a:rPr lang="es-ES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D5884D-CF72-4433-9B91-5FB56A8B2C53}" type="slidenum">
              <a:rPr lang="es-ES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FD1672-14BE-42FC-89E0-FBFC9A218068}" type="slidenum">
              <a:rPr lang="es-ES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8BB26-D7A0-4F78-A7B2-C3780C539212}" type="slidenum">
              <a:rPr lang="es-ES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2CED28-A642-4597-860A-3A2E5F9B09F7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0DAD8C-62B0-4C3B-BAA6-9C5DB3ED9AFF}" type="slidenum">
              <a:rPr lang="es-ES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5C04A9-BBE6-4DD8-AD8F-B3B48A0B78EB}" type="slidenum">
              <a:rPr lang="es-ES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799FAE-4413-4360-B2F1-4F0F1C3E8B58}" type="slidenum">
              <a:rPr lang="es-ES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108663-BBE6-4374-AF77-A0303E9D0CA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386F21-B37C-4477-8B9A-533D9E834A20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B6F8BD-859A-48B3-9093-1AA7D575133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D5884D-CF72-4433-9B91-5FB56A8B2C5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FD1672-14BE-42FC-89E0-FBFC9A21806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8BB26-D7A0-4F78-A7B2-C3780C539212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0DAD8C-62B0-4C3B-BAA6-9C5DB3ED9AF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3156D8F-E208-4EB8-BA06-563A964E165B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3156D8F-E208-4EB8-BA06-563A964E165B}" type="slidenum">
              <a:rPr lang="es-ES">
                <a:solidFill>
                  <a:prstClr val="black"/>
                </a:solidFill>
              </a:rPr>
              <a:pPr/>
              <a:t>‹Nº›</a:t>
            </a:fld>
            <a:endParaRPr lang="es-ES">
              <a:solidFill>
                <a:prstClr val="blac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8316416" y="6525344"/>
            <a:ext cx="792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38" name="Rectangle 90"/>
          <p:cNvSpPr>
            <a:spLocks noGrp="1" noChangeArrowheads="1"/>
          </p:cNvSpPr>
          <p:nvPr>
            <p:ph type="ctrTitle"/>
          </p:nvPr>
        </p:nvSpPr>
        <p:spPr>
          <a:xfrm>
            <a:off x="252413" y="3140968"/>
            <a:ext cx="6191795" cy="647700"/>
          </a:xfrm>
        </p:spPr>
        <p:txBody>
          <a:bodyPr/>
          <a:lstStyle/>
          <a:p>
            <a:pPr algn="l"/>
            <a:r>
              <a:rPr lang="es-UY" sz="2800" b="1" dirty="0" smtClean="0">
                <a:latin typeface="Calibri" pitchFamily="34" charset="0"/>
              </a:rPr>
              <a:t>SITUACIÓN ACTUAL Y PERSPECTIVAS DE FUTURO DE LA LECTURA EN ESPAÑA</a:t>
            </a:r>
            <a:endParaRPr lang="es-ES" sz="2800" b="1" dirty="0">
              <a:latin typeface="Calibri" pitchFamily="34" charset="0"/>
            </a:endParaRPr>
          </a:p>
        </p:txBody>
      </p:sp>
      <p:sp>
        <p:nvSpPr>
          <p:cNvPr id="2158" name="Rectangle 110"/>
          <p:cNvSpPr>
            <a:spLocks noGrp="1" noChangeArrowheads="1"/>
          </p:cNvSpPr>
          <p:nvPr>
            <p:ph type="subTitle" idx="1"/>
          </p:nvPr>
        </p:nvSpPr>
        <p:spPr>
          <a:xfrm>
            <a:off x="251520" y="4437112"/>
            <a:ext cx="6192688" cy="1296144"/>
          </a:xfrm>
        </p:spPr>
        <p:txBody>
          <a:bodyPr/>
          <a:lstStyle/>
          <a:p>
            <a:pPr algn="l"/>
            <a:r>
              <a:rPr lang="es-UY" sz="2500" b="1" dirty="0" smtClean="0">
                <a:solidFill>
                  <a:schemeClr val="bg1"/>
                </a:solidFill>
                <a:latin typeface="Calibri" pitchFamily="34" charset="0"/>
              </a:rPr>
              <a:t>Una aproximación al estudio de los escenarios de lectura frecuente e infrecuente en nuestro país</a:t>
            </a:r>
            <a:endParaRPr lang="es-ES" sz="25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11" name="10 Imagen" descr="librosbooks2010.jpg"/>
          <p:cNvPicPr>
            <a:picLocks noChangeAspect="1"/>
          </p:cNvPicPr>
          <p:nvPr/>
        </p:nvPicPr>
        <p:blipFill>
          <a:blip r:embed="rId3" cstate="print"/>
          <a:srcRect t="4526"/>
          <a:stretch>
            <a:fillRect/>
          </a:stretch>
        </p:blipFill>
        <p:spPr>
          <a:xfrm>
            <a:off x="6576005" y="4122931"/>
            <a:ext cx="2567995" cy="1934141"/>
          </a:xfrm>
          <a:prstGeom prst="rect">
            <a:avLst/>
          </a:prstGeom>
        </p:spPr>
      </p:pic>
      <p:pic>
        <p:nvPicPr>
          <p:cNvPr id="6" name="5 Imagen" descr="CIS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20272" y="288032"/>
            <a:ext cx="1906985" cy="1268760"/>
          </a:xfrm>
          <a:prstGeom prst="rect">
            <a:avLst/>
          </a:prstGeom>
        </p:spPr>
      </p:pic>
      <p:sp>
        <p:nvSpPr>
          <p:cNvPr id="13" name="12 CuadroTexto"/>
          <p:cNvSpPr txBox="1"/>
          <p:nvPr/>
        </p:nvSpPr>
        <p:spPr>
          <a:xfrm>
            <a:off x="6660232" y="6042774"/>
            <a:ext cx="2483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600" dirty="0" smtClean="0">
                <a:latin typeface="Calibri" pitchFamily="34" charset="0"/>
              </a:rPr>
              <a:t>Javier </a:t>
            </a:r>
            <a:r>
              <a:rPr lang="es-ES" sz="1600" dirty="0" err="1" smtClean="0">
                <a:latin typeface="Calibri" pitchFamily="34" charset="0"/>
              </a:rPr>
              <a:t>Urgel</a:t>
            </a:r>
            <a:r>
              <a:rPr lang="es-ES" sz="1600" dirty="0" smtClean="0">
                <a:latin typeface="Calibri" pitchFamily="34" charset="0"/>
              </a:rPr>
              <a:t> Parreño</a:t>
            </a:r>
            <a:endParaRPr lang="es-ES" sz="1600" dirty="0">
              <a:latin typeface="Calibri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4860032" y="6351711"/>
            <a:ext cx="4283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200" b="1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XXIII  Curso de Posgrado 2014-2015. Formación de Especialistas en Investigación Social Aplicada y Análisis de Datos</a:t>
            </a:r>
            <a:endParaRPr lang="es-ES" sz="1200" b="1" dirty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</p:txBody>
      </p:sp>
      <p:pic>
        <p:nvPicPr>
          <p:cNvPr id="10" name="9 Imagen" descr="cc.logo.large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7" y="404664"/>
            <a:ext cx="1296144" cy="309277"/>
          </a:xfrm>
          <a:prstGeom prst="rect">
            <a:avLst/>
          </a:prstGeom>
        </p:spPr>
      </p:pic>
      <p:pic>
        <p:nvPicPr>
          <p:cNvPr id="12" name="11 Imagen" descr="by-nc-sa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95536" y="836712"/>
            <a:ext cx="1029048" cy="360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/>
          <a:lstStyle/>
          <a:p>
            <a:r>
              <a:rPr lang="es-ES" sz="1400" b="1" dirty="0" smtClean="0"/>
              <a:t>3. Variables relevantes para la explicación de las prácticas efectivas de lectura</a:t>
            </a:r>
            <a:endParaRPr lang="es-ES" sz="1400" b="1" dirty="0"/>
          </a:p>
        </p:txBody>
      </p:sp>
      <p:pic>
        <p:nvPicPr>
          <p:cNvPr id="5" name="4 Imagen" descr="CIS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28384" y="72008"/>
            <a:ext cx="1115616" cy="764704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1403648" y="548680"/>
            <a:ext cx="64807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chemeClr val="accent5"/>
                </a:solidFill>
              </a:rPr>
              <a:t>Regresión logística </a:t>
            </a:r>
            <a:r>
              <a:rPr lang="es-ES" sz="1400" b="1" dirty="0" err="1" smtClean="0">
                <a:solidFill>
                  <a:schemeClr val="accent5"/>
                </a:solidFill>
              </a:rPr>
              <a:t>binomial</a:t>
            </a:r>
            <a:r>
              <a:rPr lang="es-ES" sz="1400" b="1" dirty="0" smtClean="0">
                <a:solidFill>
                  <a:schemeClr val="accent5"/>
                </a:solidFill>
              </a:rPr>
              <a:t>: V. Dependiente: Escasa lectura total</a:t>
            </a:r>
          </a:p>
        </p:txBody>
      </p:sp>
      <p:sp>
        <p:nvSpPr>
          <p:cNvPr id="7" name="6 Rectángulo"/>
          <p:cNvSpPr/>
          <p:nvPr/>
        </p:nvSpPr>
        <p:spPr>
          <a:xfrm>
            <a:off x="5796136" y="980728"/>
            <a:ext cx="1800200" cy="288032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5940152" y="980728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 smtClean="0"/>
              <a:t>Probabilidades</a:t>
            </a:r>
            <a:endParaRPr lang="es-ES" sz="1400" dirty="0"/>
          </a:p>
        </p:txBody>
      </p:sp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395536" y="1396392"/>
          <a:ext cx="4104456" cy="4894433"/>
        </p:xfrm>
        <a:graphic>
          <a:graphicData uri="http://schemas.openxmlformats.org/drawingml/2006/table">
            <a:tbl>
              <a:tblPr/>
              <a:tblGrid>
                <a:gridCol w="2376264"/>
                <a:gridCol w="432048"/>
                <a:gridCol w="504056"/>
                <a:gridCol w="432048"/>
                <a:gridCol w="360040"/>
              </a:tblGrid>
              <a:tr h="130163"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30" marR="6630" marT="663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B</a:t>
                      </a:r>
                    </a:p>
                  </a:txBody>
                  <a:tcPr marL="6630" marR="6630" marT="663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E.S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Sig.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Exp(B)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50033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30" marR="6630" marT="663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30" marR="6630" marT="663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0033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REF: 18 a 24 años</a:t>
                      </a:r>
                    </a:p>
                  </a:txBody>
                  <a:tcPr marL="6630" marR="6630" marT="6630" marB="0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30" marR="6630" marT="663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0033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Mujer</a:t>
                      </a:r>
                    </a:p>
                  </a:txBody>
                  <a:tcPr marL="6630" marR="6630" marT="6630" marB="0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0,614</a:t>
                      </a:r>
                    </a:p>
                  </a:txBody>
                  <a:tcPr marL="6630" marR="6630" marT="663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0,128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(***)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1,847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0033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REF: Hombre</a:t>
                      </a:r>
                    </a:p>
                  </a:txBody>
                  <a:tcPr marL="6630" marR="6630" marT="6630" marB="0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30" marR="6630" marT="663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0033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Hasta 2.000 </a:t>
                      </a:r>
                      <a:r>
                        <a:rPr lang="es-ES" sz="10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habs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630" marR="6630" marT="6630" marB="0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0,676</a:t>
                      </a:r>
                    </a:p>
                  </a:txBody>
                  <a:tcPr marL="6630" marR="6630" marT="663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0,341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(**)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1,966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0033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REF: Más 1.000.000 habs</a:t>
                      </a:r>
                    </a:p>
                  </a:txBody>
                  <a:tcPr marL="6630" marR="6630" marT="6630" marB="0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30" marR="6630" marT="663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0033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Sin estudios</a:t>
                      </a:r>
                    </a:p>
                  </a:txBody>
                  <a:tcPr marL="6630" marR="6630" marT="6630" marB="0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3,163</a:t>
                      </a:r>
                    </a:p>
                  </a:txBody>
                  <a:tcPr marL="6630" marR="6630" marT="663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0,494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(***)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23,647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0033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Est. Primarios</a:t>
                      </a:r>
                    </a:p>
                  </a:txBody>
                  <a:tcPr marL="6630" marR="6630" marT="6630" marB="0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2,308</a:t>
                      </a:r>
                    </a:p>
                  </a:txBody>
                  <a:tcPr marL="6630" marR="6630" marT="663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0,449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(***)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10,051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0033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Bachiller elemental</a:t>
                      </a:r>
                    </a:p>
                  </a:txBody>
                  <a:tcPr marL="6630" marR="6630" marT="6630" marB="0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1,765</a:t>
                      </a:r>
                    </a:p>
                  </a:txBody>
                  <a:tcPr marL="6630" marR="6630" marT="663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0,435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(***)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5,843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0033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REF: Universitarios superiores</a:t>
                      </a:r>
                    </a:p>
                  </a:txBody>
                  <a:tcPr marL="6630" marR="6630" marT="6630" marB="0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30" marR="6630" marT="663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0033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Obreros/as cualificados/as</a:t>
                      </a:r>
                    </a:p>
                  </a:txBody>
                  <a:tcPr marL="6630" marR="6630" marT="6630" marB="0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0,673</a:t>
                      </a:r>
                    </a:p>
                  </a:txBody>
                  <a:tcPr marL="6630" marR="6630" marT="663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0,312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(**)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1,959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0033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Obreros/as no cualificados/as</a:t>
                      </a:r>
                    </a:p>
                  </a:txBody>
                  <a:tcPr marL="6630" marR="6630" marT="6630" marB="0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0,806</a:t>
                      </a:r>
                    </a:p>
                  </a:txBody>
                  <a:tcPr marL="6630" marR="6630" marT="663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0,326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(**)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2,239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0033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REF: Clase alta-media alta</a:t>
                      </a:r>
                    </a:p>
                  </a:txBody>
                  <a:tcPr marL="6630" marR="6630" marT="6630" marB="0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30" marR="6630" marT="663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0033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Renta hogar sin ingresos o hasta 600€</a:t>
                      </a:r>
                    </a:p>
                  </a:txBody>
                  <a:tcPr marL="6630" marR="6630" marT="6630" marB="0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1,854</a:t>
                      </a:r>
                    </a:p>
                  </a:txBody>
                  <a:tcPr marL="6630" marR="6630" marT="663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0,501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(***)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6,387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0033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Renta hogar de 601 a 900€</a:t>
                      </a:r>
                    </a:p>
                  </a:txBody>
                  <a:tcPr marL="6630" marR="6630" marT="6630" marB="0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1,545</a:t>
                      </a:r>
                    </a:p>
                  </a:txBody>
                  <a:tcPr marL="6630" marR="6630" marT="663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0,495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(***)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4,687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0033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Renta hogar de 901 a 1.200€</a:t>
                      </a:r>
                    </a:p>
                  </a:txBody>
                  <a:tcPr marL="6630" marR="6630" marT="6630" marB="0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1,109</a:t>
                      </a:r>
                    </a:p>
                  </a:txBody>
                  <a:tcPr marL="6630" marR="6630" marT="663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0,498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(**)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3,031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0033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Renta hogar de 1.201 a 1.800€</a:t>
                      </a:r>
                    </a:p>
                  </a:txBody>
                  <a:tcPr marL="6630" marR="6630" marT="6630" marB="0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1,137</a:t>
                      </a:r>
                    </a:p>
                  </a:txBody>
                  <a:tcPr marL="6630" marR="6630" marT="663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0,497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(**)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3,117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0033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Renta hogar de 1.801 a 2.400€</a:t>
                      </a:r>
                    </a:p>
                  </a:txBody>
                  <a:tcPr marL="6630" marR="6630" marT="6630" marB="0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1,008</a:t>
                      </a:r>
                    </a:p>
                  </a:txBody>
                  <a:tcPr marL="6630" marR="6630" marT="663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0,531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(*)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2,741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0033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NC Renta hogar</a:t>
                      </a:r>
                    </a:p>
                  </a:txBody>
                  <a:tcPr marL="6630" marR="6630" marT="6630" marB="0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1,253</a:t>
                      </a:r>
                    </a:p>
                  </a:txBody>
                  <a:tcPr marL="6630" marR="6630" marT="663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0,484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(***)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3,501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0033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REF: Renta hogar más 2.400€</a:t>
                      </a:r>
                    </a:p>
                  </a:txBody>
                  <a:tcPr marL="6630" marR="6630" marT="6630" marB="0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30" marR="6630" marT="663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0033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Sus padres les leían algunas veces</a:t>
                      </a:r>
                    </a:p>
                  </a:txBody>
                  <a:tcPr marL="6630" marR="6630" marT="6630" marB="0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0,511</a:t>
                      </a:r>
                    </a:p>
                  </a:txBody>
                  <a:tcPr marL="6630" marR="6630" marT="663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0,245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(**)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1,667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0033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Sus padres les leían raramente</a:t>
                      </a:r>
                    </a:p>
                  </a:txBody>
                  <a:tcPr marL="6630" marR="6630" marT="6630" marB="0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0,897</a:t>
                      </a:r>
                    </a:p>
                  </a:txBody>
                  <a:tcPr marL="6630" marR="6630" marT="663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0,253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(***)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2,452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0033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Sus padres les leían nunca</a:t>
                      </a:r>
                    </a:p>
                  </a:txBody>
                  <a:tcPr marL="6630" marR="6630" marT="6630" marB="0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0,942</a:t>
                      </a:r>
                    </a:p>
                  </a:txBody>
                  <a:tcPr marL="6630" marR="6630" marT="663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0,218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(***)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2,564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0033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Sus padres les leían (no recuerda)</a:t>
                      </a:r>
                    </a:p>
                  </a:txBody>
                  <a:tcPr marL="6630" marR="6630" marT="6630" marB="0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0,758</a:t>
                      </a:r>
                    </a:p>
                  </a:txBody>
                  <a:tcPr marL="6630" marR="6630" marT="663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0,319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(**)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2,134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0033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REF: Sus padres les leían a menudo</a:t>
                      </a:r>
                    </a:p>
                  </a:txBody>
                  <a:tcPr marL="6630" marR="6630" marT="6630" marB="0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30" marR="6630" marT="663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0033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Profesores animaban leer raramente</a:t>
                      </a:r>
                    </a:p>
                  </a:txBody>
                  <a:tcPr marL="6630" marR="6630" marT="6630" marB="0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0,445</a:t>
                      </a:r>
                    </a:p>
                  </a:txBody>
                  <a:tcPr marL="6630" marR="6630" marT="663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0,206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(**)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1,561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0033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Profesores animaban leer nunca</a:t>
                      </a:r>
                    </a:p>
                  </a:txBody>
                  <a:tcPr marL="6630" marR="6630" marT="6630" marB="0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0,387</a:t>
                      </a:r>
                    </a:p>
                  </a:txBody>
                  <a:tcPr marL="6630" marR="6630" marT="663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0,192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(**)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1,473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93811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REF: Profesores animaban leer a menudo</a:t>
                      </a:r>
                    </a:p>
                  </a:txBody>
                  <a:tcPr marL="6630" marR="6630" marT="6630" marB="0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30" marR="6630" marT="663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0033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Constante</a:t>
                      </a:r>
                    </a:p>
                  </a:txBody>
                  <a:tcPr marL="6630" marR="6630" marT="6630" marB="0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-6,256</a:t>
                      </a:r>
                    </a:p>
                  </a:txBody>
                  <a:tcPr marL="6630" marR="6630" marT="663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0,699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0,002</a:t>
                      </a:r>
                    </a:p>
                  </a:txBody>
                  <a:tcPr marL="6630" marR="6630" marT="66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" name="9 CuadroTexto"/>
          <p:cNvSpPr txBox="1"/>
          <p:nvPr/>
        </p:nvSpPr>
        <p:spPr>
          <a:xfrm>
            <a:off x="4716016" y="1619508"/>
            <a:ext cx="4427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err="1" smtClean="0"/>
              <a:t>Cat</a:t>
            </a:r>
            <a:r>
              <a:rPr lang="es-ES" sz="1200" b="1" dirty="0" smtClean="0"/>
              <a:t>. Modales: </a:t>
            </a:r>
            <a:r>
              <a:rPr lang="es-ES" sz="1200" dirty="0" smtClean="0"/>
              <a:t>Mujer / 65 o más / 10.001 a 50.000 </a:t>
            </a:r>
            <a:r>
              <a:rPr lang="es-ES" sz="1200" dirty="0" err="1" smtClean="0"/>
              <a:t>habs</a:t>
            </a:r>
            <a:r>
              <a:rPr lang="es-ES" sz="1200" dirty="0" smtClean="0"/>
              <a:t> / Bach. Elemental / Obreros/as cualificados/as / NC Ingresos / Sus padres les leían (nunca) / Sus profesores les animaban a leer (a menudo)         </a:t>
            </a:r>
            <a:endParaRPr lang="es-ES" sz="12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6300192" y="269962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tx2"/>
                </a:solidFill>
              </a:rPr>
              <a:t>31,6%</a:t>
            </a:r>
            <a:endParaRPr lang="es-ES" b="1" dirty="0">
              <a:solidFill>
                <a:schemeClr val="tx2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4716016" y="3236783"/>
            <a:ext cx="4248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/>
              <a:t>Mayor </a:t>
            </a:r>
            <a:r>
              <a:rPr lang="es-ES" sz="1200" b="1" dirty="0" err="1" smtClean="0"/>
              <a:t>prob</a:t>
            </a:r>
            <a:r>
              <a:rPr lang="es-ES" sz="1200" b="1" dirty="0" smtClean="0"/>
              <a:t>:</a:t>
            </a:r>
            <a:r>
              <a:rPr lang="es-ES" sz="1200" dirty="0" smtClean="0"/>
              <a:t> Mujer / 25 a 34 años / Hasta 2.000 </a:t>
            </a:r>
            <a:r>
              <a:rPr lang="es-ES" sz="1200" dirty="0" err="1" smtClean="0"/>
              <a:t>habs</a:t>
            </a:r>
            <a:r>
              <a:rPr lang="es-ES" sz="1200" dirty="0" smtClean="0"/>
              <a:t> / Sin estudios / Obreros/as no cualificados/as / Sin ingresos o hasta 600 € mes / Sus padres les leían (nunca) / Sus profesores les animaban a leer (raramente)</a:t>
            </a:r>
            <a:endParaRPr lang="es-ES" sz="12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236296" y="435581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tx2"/>
                </a:solidFill>
              </a:rPr>
              <a:t>92,5%</a:t>
            </a:r>
            <a:endParaRPr lang="es-ES" b="1" dirty="0">
              <a:solidFill>
                <a:schemeClr val="tx2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4716016" y="4994592"/>
            <a:ext cx="40324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/>
              <a:t>Menor </a:t>
            </a:r>
            <a:r>
              <a:rPr lang="es-ES" sz="1200" b="1" dirty="0" err="1" smtClean="0"/>
              <a:t>prob</a:t>
            </a:r>
            <a:r>
              <a:rPr lang="es-ES" sz="1200" b="1" dirty="0" smtClean="0"/>
              <a:t>: </a:t>
            </a:r>
            <a:r>
              <a:rPr lang="es-ES" sz="1200" dirty="0" smtClean="0"/>
              <a:t>Hombre / 45 a 54 años / Más 1.000.000 </a:t>
            </a:r>
            <a:r>
              <a:rPr lang="es-ES" sz="1200" dirty="0" err="1" smtClean="0"/>
              <a:t>habs</a:t>
            </a:r>
            <a:r>
              <a:rPr lang="es-ES" sz="1200" dirty="0" smtClean="0"/>
              <a:t> / Universitarios superiores / Clase alta-media alta / Renta hogar más 2.400 € mes/ Sus padres les leían (a menudo) / Sus profesores les animaban a leer (a menudo)</a:t>
            </a:r>
            <a:endParaRPr lang="es-ES" sz="1200" dirty="0"/>
          </a:p>
        </p:txBody>
      </p:sp>
      <p:sp>
        <p:nvSpPr>
          <p:cNvPr id="18" name="17 CuadroTexto"/>
          <p:cNvSpPr txBox="1"/>
          <p:nvPr/>
        </p:nvSpPr>
        <p:spPr>
          <a:xfrm>
            <a:off x="7956376" y="615601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tx2"/>
                </a:solidFill>
              </a:rPr>
              <a:t>0,1%</a:t>
            </a:r>
            <a:endParaRPr lang="es-ES" b="1" dirty="0">
              <a:solidFill>
                <a:schemeClr val="tx2"/>
              </a:solidFill>
            </a:endParaRPr>
          </a:p>
        </p:txBody>
      </p:sp>
      <p:sp>
        <p:nvSpPr>
          <p:cNvPr id="19" name="18 Flecha curvada hacia la derecha"/>
          <p:cNvSpPr/>
          <p:nvPr/>
        </p:nvSpPr>
        <p:spPr>
          <a:xfrm>
            <a:off x="5940152" y="2420888"/>
            <a:ext cx="360040" cy="432048"/>
          </a:xfrm>
          <a:prstGeom prst="curvedRightArrow">
            <a:avLst/>
          </a:prstGeom>
          <a:solidFill>
            <a:schemeClr val="accent5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0" name="19 Flecha curvada hacia la derecha"/>
          <p:cNvSpPr/>
          <p:nvPr/>
        </p:nvSpPr>
        <p:spPr>
          <a:xfrm>
            <a:off x="6804248" y="4149080"/>
            <a:ext cx="360040" cy="432048"/>
          </a:xfrm>
          <a:prstGeom prst="curvedRightArrow">
            <a:avLst/>
          </a:prstGeom>
          <a:solidFill>
            <a:schemeClr val="accent5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1" name="20 Flecha curvada hacia la derecha"/>
          <p:cNvSpPr/>
          <p:nvPr/>
        </p:nvSpPr>
        <p:spPr>
          <a:xfrm>
            <a:off x="7524328" y="5949280"/>
            <a:ext cx="360040" cy="432048"/>
          </a:xfrm>
          <a:prstGeom prst="curvedRightArrow">
            <a:avLst/>
          </a:prstGeom>
          <a:solidFill>
            <a:schemeClr val="accent5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323528" y="6309320"/>
            <a:ext cx="4176464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b="1" dirty="0" smtClean="0"/>
              <a:t>p ≤0,1 (*) 90%	p≤0,05 (**) 95%	p≤0,01 (***) 99%</a:t>
            </a:r>
          </a:p>
          <a:p>
            <a:r>
              <a:rPr lang="es-ES" sz="800" dirty="0" smtClean="0"/>
              <a:t>Logaritmo de verosimilitud -2: </a:t>
            </a:r>
            <a:r>
              <a:rPr lang="es-ES" sz="800" b="1" dirty="0" smtClean="0"/>
              <a:t>1743,978</a:t>
            </a:r>
            <a:endParaRPr lang="es-ES" sz="800" dirty="0" smtClean="0"/>
          </a:p>
          <a:p>
            <a:r>
              <a:rPr lang="es-ES" sz="800" dirty="0" smtClean="0"/>
              <a:t>R cuadrado de Cox y </a:t>
            </a:r>
            <a:r>
              <a:rPr lang="es-ES" sz="800" dirty="0" err="1" smtClean="0"/>
              <a:t>Snell</a:t>
            </a:r>
            <a:r>
              <a:rPr lang="es-ES" sz="800" dirty="0" smtClean="0"/>
              <a:t>: </a:t>
            </a:r>
            <a:r>
              <a:rPr lang="es-ES" sz="800" b="1" dirty="0" smtClean="0"/>
              <a:t>,226 </a:t>
            </a:r>
            <a:r>
              <a:rPr lang="es-ES" sz="800" dirty="0" smtClean="0"/>
              <a:t>	R cuadrado de </a:t>
            </a:r>
            <a:r>
              <a:rPr lang="es-ES" sz="800" dirty="0" err="1" smtClean="0"/>
              <a:t>Nagelkerke</a:t>
            </a:r>
            <a:r>
              <a:rPr lang="es-ES" sz="800" dirty="0" smtClean="0"/>
              <a:t>: </a:t>
            </a:r>
            <a:r>
              <a:rPr lang="es-ES" sz="800" b="1" dirty="0" smtClean="0"/>
              <a:t>,366</a:t>
            </a:r>
            <a:endParaRPr lang="es-ES" sz="800" dirty="0" smtClean="0"/>
          </a:p>
          <a:p>
            <a:endParaRPr lang="es-ES" sz="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8316416" y="6525344"/>
            <a:ext cx="792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white"/>
              </a:solidFill>
            </a:endParaRPr>
          </a:p>
        </p:txBody>
      </p:sp>
      <p:sp>
        <p:nvSpPr>
          <p:cNvPr id="2138" name="Rectangle 90"/>
          <p:cNvSpPr>
            <a:spLocks noGrp="1" noChangeArrowheads="1"/>
          </p:cNvSpPr>
          <p:nvPr>
            <p:ph type="ctrTitle"/>
          </p:nvPr>
        </p:nvSpPr>
        <p:spPr>
          <a:xfrm>
            <a:off x="252413" y="3140968"/>
            <a:ext cx="6191795" cy="647700"/>
          </a:xfrm>
        </p:spPr>
        <p:txBody>
          <a:bodyPr/>
          <a:lstStyle/>
          <a:p>
            <a:pPr algn="l"/>
            <a:r>
              <a:rPr lang="es-UY" sz="2800" b="1" dirty="0" smtClean="0">
                <a:latin typeface="Calibri" pitchFamily="34" charset="0"/>
              </a:rPr>
              <a:t>SITUACIÓN ACTUAL Y PERSPECTIVAS DE FUTURO DE LA LECTURA EN ESPAÑA</a:t>
            </a:r>
            <a:endParaRPr lang="es-ES" sz="2800" b="1" dirty="0">
              <a:latin typeface="Calibri" pitchFamily="34" charset="0"/>
            </a:endParaRPr>
          </a:p>
        </p:txBody>
      </p:sp>
      <p:sp>
        <p:nvSpPr>
          <p:cNvPr id="2158" name="Rectangle 110"/>
          <p:cNvSpPr>
            <a:spLocks noGrp="1" noChangeArrowheads="1"/>
          </p:cNvSpPr>
          <p:nvPr>
            <p:ph type="subTitle" idx="1"/>
          </p:nvPr>
        </p:nvSpPr>
        <p:spPr>
          <a:xfrm>
            <a:off x="251520" y="4437112"/>
            <a:ext cx="6192688" cy="1296144"/>
          </a:xfrm>
        </p:spPr>
        <p:txBody>
          <a:bodyPr/>
          <a:lstStyle/>
          <a:p>
            <a:pPr algn="l"/>
            <a:r>
              <a:rPr lang="es-UY" sz="2500" b="1" dirty="0" smtClean="0">
                <a:solidFill>
                  <a:schemeClr val="bg1"/>
                </a:solidFill>
                <a:latin typeface="Calibri" pitchFamily="34" charset="0"/>
              </a:rPr>
              <a:t>Una aproximación al estudio de los escenarios de lectura frecuente e infrecuente en nuestro país</a:t>
            </a:r>
            <a:endParaRPr lang="es-ES" sz="25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11" name="10 Imagen" descr="librosbooks2010.jpg"/>
          <p:cNvPicPr>
            <a:picLocks noChangeAspect="1"/>
          </p:cNvPicPr>
          <p:nvPr/>
        </p:nvPicPr>
        <p:blipFill>
          <a:blip r:embed="rId3" cstate="print"/>
          <a:srcRect t="4526"/>
          <a:stretch>
            <a:fillRect/>
          </a:stretch>
        </p:blipFill>
        <p:spPr>
          <a:xfrm>
            <a:off x="6576005" y="4122931"/>
            <a:ext cx="2567995" cy="1934141"/>
          </a:xfrm>
          <a:prstGeom prst="rect">
            <a:avLst/>
          </a:prstGeom>
        </p:spPr>
      </p:pic>
      <p:pic>
        <p:nvPicPr>
          <p:cNvPr id="6" name="5 Imagen" descr="CIS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20272" y="288032"/>
            <a:ext cx="1906985" cy="1268760"/>
          </a:xfrm>
          <a:prstGeom prst="rect">
            <a:avLst/>
          </a:prstGeom>
        </p:spPr>
      </p:pic>
      <p:sp>
        <p:nvSpPr>
          <p:cNvPr id="13" name="12 CuadroTexto"/>
          <p:cNvSpPr txBox="1"/>
          <p:nvPr/>
        </p:nvSpPr>
        <p:spPr>
          <a:xfrm>
            <a:off x="6660232" y="6042774"/>
            <a:ext cx="2483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600" dirty="0" smtClean="0">
                <a:solidFill>
                  <a:prstClr val="black"/>
                </a:solidFill>
                <a:latin typeface="Calibri" pitchFamily="34" charset="0"/>
              </a:rPr>
              <a:t>Javier </a:t>
            </a:r>
            <a:r>
              <a:rPr lang="es-ES" sz="1600" dirty="0" err="1" smtClean="0">
                <a:solidFill>
                  <a:prstClr val="black"/>
                </a:solidFill>
                <a:latin typeface="Calibri" pitchFamily="34" charset="0"/>
              </a:rPr>
              <a:t>Urgel</a:t>
            </a:r>
            <a:r>
              <a:rPr lang="es-ES" sz="1600" dirty="0" smtClean="0">
                <a:solidFill>
                  <a:prstClr val="black"/>
                </a:solidFill>
                <a:latin typeface="Calibri" pitchFamily="34" charset="0"/>
              </a:rPr>
              <a:t> Parreño</a:t>
            </a:r>
            <a:endParaRPr lang="es-ES" sz="160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4860032" y="6351711"/>
            <a:ext cx="4283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200" b="1" dirty="0" smtClean="0">
                <a:solidFill>
                  <a:srgbClr val="EEECE1">
                    <a:lumMod val="50000"/>
                  </a:srgbClr>
                </a:solidFill>
                <a:latin typeface="Calibri" pitchFamily="34" charset="0"/>
              </a:rPr>
              <a:t>XXIII  Curso de Posgrado 2014-2015. Formación de Especialistas en Investigación Social Aplicada y Análisis de Datos</a:t>
            </a:r>
            <a:endParaRPr lang="es-ES" sz="1200" b="1" dirty="0">
              <a:solidFill>
                <a:srgbClr val="EEECE1">
                  <a:lumMod val="50000"/>
                </a:srgbClr>
              </a:solidFill>
              <a:latin typeface="Calibri" pitchFamily="34" charset="0"/>
            </a:endParaRPr>
          </a:p>
        </p:txBody>
      </p:sp>
      <p:pic>
        <p:nvPicPr>
          <p:cNvPr id="10" name="9 Imagen" descr="cc.logo.large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7" y="404664"/>
            <a:ext cx="1296144" cy="309277"/>
          </a:xfrm>
          <a:prstGeom prst="rect">
            <a:avLst/>
          </a:prstGeom>
        </p:spPr>
      </p:pic>
      <p:pic>
        <p:nvPicPr>
          <p:cNvPr id="12" name="11 Imagen" descr="by-nc-sa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95536" y="836712"/>
            <a:ext cx="1029048" cy="360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467544" y="346646"/>
            <a:ext cx="8229600" cy="778098"/>
          </a:xfrm>
        </p:spPr>
        <p:txBody>
          <a:bodyPr/>
          <a:lstStyle/>
          <a:p>
            <a:r>
              <a:rPr lang="es-ES" sz="2800" b="1" dirty="0" smtClean="0"/>
              <a:t>Objetivos / Técnicas de investigación</a:t>
            </a:r>
            <a:endParaRPr lang="es-ES" sz="2800" b="1" dirty="0"/>
          </a:p>
        </p:txBody>
      </p:sp>
      <p:pic>
        <p:nvPicPr>
          <p:cNvPr id="6" name="5 Imagen" descr="CIS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28384" y="72008"/>
            <a:ext cx="1115616" cy="764704"/>
          </a:xfrm>
          <a:prstGeom prst="rect">
            <a:avLst/>
          </a:prstGeom>
        </p:spPr>
      </p:pic>
      <p:sp>
        <p:nvSpPr>
          <p:cNvPr id="10" name="9 CuadroTexto"/>
          <p:cNvSpPr txBox="1"/>
          <p:nvPr/>
        </p:nvSpPr>
        <p:spPr>
          <a:xfrm>
            <a:off x="539552" y="1387222"/>
            <a:ext cx="626469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s-ES" b="1" dirty="0" smtClean="0"/>
              <a:t>Contextualización de la situación actual:</a:t>
            </a:r>
          </a:p>
          <a:p>
            <a:pPr marL="342900" indent="-342900">
              <a:lnSpc>
                <a:spcPct val="150000"/>
              </a:lnSpc>
            </a:pPr>
            <a:endParaRPr lang="es-ES" sz="1600" b="1" dirty="0" smtClean="0"/>
          </a:p>
          <a:p>
            <a:pPr marL="342900" indent="-342900">
              <a:buFont typeface="Wingdings" pitchFamily="2" charset="2"/>
              <a:buChar char="ü"/>
            </a:pPr>
            <a:r>
              <a:rPr lang="es-ES" dirty="0" smtClean="0"/>
              <a:t>Presentación </a:t>
            </a:r>
            <a:r>
              <a:rPr lang="es-ES" dirty="0" err="1" smtClean="0"/>
              <a:t>univariante</a:t>
            </a:r>
            <a:r>
              <a:rPr lang="es-ES" dirty="0" smtClean="0"/>
              <a:t> de variables de interés</a:t>
            </a:r>
          </a:p>
          <a:p>
            <a:pPr marL="342900" indent="-342900"/>
            <a:endParaRPr lang="es-ES" sz="1600" dirty="0"/>
          </a:p>
        </p:txBody>
      </p:sp>
      <p:sp>
        <p:nvSpPr>
          <p:cNvPr id="11" name="10 Llamada de flecha a la izquierda"/>
          <p:cNvSpPr/>
          <p:nvPr/>
        </p:nvSpPr>
        <p:spPr>
          <a:xfrm>
            <a:off x="6804248" y="1916832"/>
            <a:ext cx="2088232" cy="1080120"/>
          </a:xfrm>
          <a:prstGeom prst="leftArrow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CuadroTexto"/>
          <p:cNvSpPr txBox="1"/>
          <p:nvPr/>
        </p:nvSpPr>
        <p:spPr>
          <a:xfrm>
            <a:off x="7524328" y="1973164"/>
            <a:ext cx="13681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i="1" dirty="0" err="1" smtClean="0"/>
              <a:t>Est.</a:t>
            </a:r>
            <a:r>
              <a:rPr lang="es-ES" sz="1400" i="1" dirty="0" smtClean="0"/>
              <a:t> 2860 </a:t>
            </a:r>
            <a:r>
              <a:rPr lang="es-ES" sz="1400" b="1" i="1" dirty="0" smtClean="0"/>
              <a:t>(2009)</a:t>
            </a:r>
          </a:p>
          <a:p>
            <a:pPr algn="ctr"/>
            <a:r>
              <a:rPr lang="es-ES" sz="1400" i="1" dirty="0" err="1" smtClean="0"/>
              <a:t>Est.</a:t>
            </a:r>
            <a:r>
              <a:rPr lang="es-ES" sz="1400" i="1" dirty="0" smtClean="0"/>
              <a:t> 3047 </a:t>
            </a:r>
            <a:r>
              <a:rPr lang="es-ES" sz="1400" b="1" i="1" dirty="0" smtClean="0"/>
              <a:t>(2014)</a:t>
            </a:r>
            <a:endParaRPr lang="es-ES" sz="1400" b="1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39552" y="3084636"/>
            <a:ext cx="61926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 startAt="2"/>
            </a:pPr>
            <a:r>
              <a:rPr lang="es-ES" b="1" dirty="0" smtClean="0"/>
              <a:t>Descripción de la evolución de las frecuencias de lectura:</a:t>
            </a:r>
          </a:p>
          <a:p>
            <a:endParaRPr lang="es-ES" dirty="0" smtClean="0"/>
          </a:p>
          <a:p>
            <a:pPr marL="355600" indent="-355600">
              <a:buFont typeface="Wingdings" pitchFamily="2" charset="2"/>
              <a:buChar char="ü"/>
            </a:pPr>
            <a:r>
              <a:rPr lang="es-ES" dirty="0" smtClean="0"/>
              <a:t> Serie temporal frecuencias de lectura 1998-2014.</a:t>
            </a:r>
          </a:p>
          <a:p>
            <a:pPr marL="355600" indent="-355600">
              <a:buFont typeface="Wingdings" pitchFamily="2" charset="2"/>
              <a:buChar char="ü"/>
            </a:pPr>
            <a:r>
              <a:rPr lang="es-ES" dirty="0" smtClean="0"/>
              <a:t>Análisis comparativo </a:t>
            </a:r>
            <a:r>
              <a:rPr lang="es-ES" dirty="0" err="1" smtClean="0"/>
              <a:t>bivariado</a:t>
            </a:r>
            <a:r>
              <a:rPr lang="es-ES" dirty="0" smtClean="0"/>
              <a:t> lectura 2009-2014</a:t>
            </a:r>
          </a:p>
          <a:p>
            <a:pPr>
              <a:buFont typeface="Wingdings" pitchFamily="2" charset="2"/>
              <a:buChar char="ü"/>
            </a:pPr>
            <a:endParaRPr lang="es-ES" dirty="0" smtClean="0"/>
          </a:p>
          <a:p>
            <a:endParaRPr lang="es-ES" dirty="0"/>
          </a:p>
        </p:txBody>
      </p:sp>
      <p:sp>
        <p:nvSpPr>
          <p:cNvPr id="14" name="13 Llamada de flecha a la izquierda"/>
          <p:cNvSpPr/>
          <p:nvPr/>
        </p:nvSpPr>
        <p:spPr>
          <a:xfrm>
            <a:off x="6804248" y="3573016"/>
            <a:ext cx="2088232" cy="1224136"/>
          </a:xfrm>
          <a:prstGeom prst="leftArrowCallout">
            <a:avLst/>
          </a:prstGeom>
          <a:solidFill>
            <a:srgbClr val="A1FC2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CuadroTexto"/>
          <p:cNvSpPr txBox="1"/>
          <p:nvPr/>
        </p:nvSpPr>
        <p:spPr>
          <a:xfrm>
            <a:off x="7524328" y="3688576"/>
            <a:ext cx="1512168" cy="9959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60"/>
              </a:lnSpc>
            </a:pPr>
            <a:r>
              <a:rPr lang="es-ES" sz="1250" i="1" dirty="0" err="1" smtClean="0"/>
              <a:t>Est.</a:t>
            </a:r>
            <a:r>
              <a:rPr lang="es-ES" sz="1250" i="1" dirty="0" smtClean="0"/>
              <a:t> 2280 </a:t>
            </a:r>
            <a:r>
              <a:rPr lang="es-ES" sz="1250" b="1" i="1" dirty="0" smtClean="0"/>
              <a:t>(1998)</a:t>
            </a:r>
          </a:p>
          <a:p>
            <a:pPr>
              <a:lnSpc>
                <a:spcPts val="1760"/>
              </a:lnSpc>
            </a:pPr>
            <a:r>
              <a:rPr lang="es-ES" sz="1250" i="1" dirty="0" err="1" smtClean="0"/>
              <a:t>Est.</a:t>
            </a:r>
            <a:r>
              <a:rPr lang="es-ES" sz="1250" i="1" dirty="0" smtClean="0"/>
              <a:t> 2478 </a:t>
            </a:r>
            <a:r>
              <a:rPr lang="es-ES" sz="1250" b="1" i="1" dirty="0" smtClean="0"/>
              <a:t>(2003)</a:t>
            </a:r>
          </a:p>
          <a:p>
            <a:pPr>
              <a:lnSpc>
                <a:spcPts val="1760"/>
              </a:lnSpc>
            </a:pPr>
            <a:r>
              <a:rPr lang="es-ES" sz="1250" i="1" dirty="0" err="1" smtClean="0"/>
              <a:t>Est.</a:t>
            </a:r>
            <a:r>
              <a:rPr lang="es-ES" sz="1250" i="1" dirty="0" smtClean="0"/>
              <a:t> 2860 </a:t>
            </a:r>
            <a:r>
              <a:rPr lang="es-ES" sz="1250" b="1" i="1" dirty="0" smtClean="0"/>
              <a:t>(2009)</a:t>
            </a:r>
          </a:p>
          <a:p>
            <a:pPr>
              <a:lnSpc>
                <a:spcPts val="1760"/>
              </a:lnSpc>
            </a:pPr>
            <a:r>
              <a:rPr lang="es-ES" sz="1250" i="1" dirty="0" err="1" smtClean="0"/>
              <a:t>Est.</a:t>
            </a:r>
            <a:r>
              <a:rPr lang="es-ES" sz="1250" i="1" dirty="0" smtClean="0"/>
              <a:t> 3047 </a:t>
            </a:r>
            <a:r>
              <a:rPr lang="es-ES" sz="1250" b="1" i="1" dirty="0" smtClean="0"/>
              <a:t>(2014) </a:t>
            </a:r>
            <a:endParaRPr lang="es-ES" sz="1250" b="1" i="1" dirty="0"/>
          </a:p>
        </p:txBody>
      </p:sp>
      <p:sp>
        <p:nvSpPr>
          <p:cNvPr id="16" name="15 CuadroTexto"/>
          <p:cNvSpPr txBox="1"/>
          <p:nvPr/>
        </p:nvSpPr>
        <p:spPr>
          <a:xfrm>
            <a:off x="611560" y="4904581"/>
            <a:ext cx="61206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 startAt="3"/>
            </a:pPr>
            <a:r>
              <a:rPr lang="es-ES" b="1" dirty="0" smtClean="0"/>
              <a:t>Identificación de variables relevantes para la explicación de las prácticas efectivas de lectura:</a:t>
            </a:r>
          </a:p>
          <a:p>
            <a:pPr marL="342900" indent="-342900"/>
            <a:endParaRPr lang="es-ES" b="1" dirty="0" smtClean="0"/>
          </a:p>
          <a:p>
            <a:pPr marL="342900" indent="-342900">
              <a:buFont typeface="Wingdings" pitchFamily="2" charset="2"/>
              <a:buChar char="ü"/>
            </a:pPr>
            <a:r>
              <a:rPr lang="es-ES" dirty="0" smtClean="0"/>
              <a:t>Regresión logística </a:t>
            </a:r>
            <a:r>
              <a:rPr lang="es-ES" dirty="0" err="1" smtClean="0"/>
              <a:t>binomial</a:t>
            </a:r>
            <a:r>
              <a:rPr lang="es-ES" dirty="0" smtClean="0"/>
              <a:t>: lectura frecuente libros / escasa lectura total</a:t>
            </a:r>
            <a:endParaRPr lang="es-ES" dirty="0"/>
          </a:p>
        </p:txBody>
      </p:sp>
      <p:sp>
        <p:nvSpPr>
          <p:cNvPr id="17" name="16 Llamada de flecha a la izquierda"/>
          <p:cNvSpPr/>
          <p:nvPr/>
        </p:nvSpPr>
        <p:spPr>
          <a:xfrm>
            <a:off x="6804248" y="5388892"/>
            <a:ext cx="2088232" cy="1080120"/>
          </a:xfrm>
          <a:prstGeom prst="leftArrow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7524328" y="5642084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i="1" dirty="0" err="1" smtClean="0"/>
              <a:t>Est.</a:t>
            </a:r>
            <a:r>
              <a:rPr lang="es-ES" sz="1400" i="1" dirty="0" smtClean="0"/>
              <a:t> 3047 </a:t>
            </a:r>
            <a:r>
              <a:rPr lang="es-ES" sz="1400" b="1" i="1" dirty="0" smtClean="0"/>
              <a:t>(2014)</a:t>
            </a:r>
            <a:endParaRPr lang="es-ES" sz="1400" b="1" i="1" dirty="0"/>
          </a:p>
        </p:txBody>
      </p:sp>
      <p:sp>
        <p:nvSpPr>
          <p:cNvPr id="20" name="19 Rectángulo"/>
          <p:cNvSpPr/>
          <p:nvPr/>
        </p:nvSpPr>
        <p:spPr>
          <a:xfrm>
            <a:off x="7308304" y="1124744"/>
            <a:ext cx="1656184" cy="432048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20 CuadroTexto"/>
          <p:cNvSpPr txBox="1"/>
          <p:nvPr/>
        </p:nvSpPr>
        <p:spPr>
          <a:xfrm>
            <a:off x="7308304" y="1146230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 smtClean="0"/>
              <a:t>Fuente datos</a:t>
            </a:r>
            <a:endParaRPr lang="es-E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/>
          <a:lstStyle/>
          <a:p>
            <a:r>
              <a:rPr lang="es-ES" sz="1400" b="1" dirty="0" smtClean="0"/>
              <a:t>1. Contextualización: Situación general de la lectura en España (2014)</a:t>
            </a:r>
            <a:endParaRPr lang="es-ES" sz="1400" b="1" dirty="0"/>
          </a:p>
        </p:txBody>
      </p:sp>
      <p:pic>
        <p:nvPicPr>
          <p:cNvPr id="3" name="2 Imagen" descr="CIS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28384" y="72008"/>
            <a:ext cx="1115616" cy="764704"/>
          </a:xfrm>
          <a:prstGeom prst="rect">
            <a:avLst/>
          </a:prstGeom>
        </p:spPr>
      </p:pic>
      <p:graphicFrame>
        <p:nvGraphicFramePr>
          <p:cNvPr id="9" name="8 Marcador de contenido"/>
          <p:cNvGraphicFramePr>
            <a:graphicFrameLocks noGrp="1"/>
          </p:cNvGraphicFramePr>
          <p:nvPr>
            <p:ph idx="1"/>
          </p:nvPr>
        </p:nvGraphicFramePr>
        <p:xfrm>
          <a:off x="0" y="908720"/>
          <a:ext cx="8820472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6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/>
          <a:lstStyle/>
          <a:p>
            <a:r>
              <a:rPr lang="es-ES" sz="1400" b="1" dirty="0" smtClean="0"/>
              <a:t>1. Contextualización: Situación general de la lectura en España (2014)</a:t>
            </a:r>
            <a:endParaRPr lang="es-ES" sz="1400" b="1" dirty="0"/>
          </a:p>
        </p:txBody>
      </p:sp>
      <p:pic>
        <p:nvPicPr>
          <p:cNvPr id="7" name="6 Imagen" descr="CIS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28384" y="72008"/>
            <a:ext cx="1115616" cy="764704"/>
          </a:xfrm>
          <a:prstGeom prst="rect">
            <a:avLst/>
          </a:prstGeom>
        </p:spPr>
      </p:pic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</p:nvPr>
        </p:nvGraphicFramePr>
        <p:xfrm>
          <a:off x="0" y="908720"/>
          <a:ext cx="4427984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8 Gráfico"/>
          <p:cNvGraphicFramePr/>
          <p:nvPr/>
        </p:nvGraphicFramePr>
        <p:xfrm>
          <a:off x="4644008" y="908720"/>
          <a:ext cx="4499992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1" name="10 Conector recto"/>
          <p:cNvCxnSpPr/>
          <p:nvPr/>
        </p:nvCxnSpPr>
        <p:spPr>
          <a:xfrm>
            <a:off x="4499992" y="980728"/>
            <a:ext cx="0" cy="5544616"/>
          </a:xfrm>
          <a:prstGeom prst="line">
            <a:avLst/>
          </a:prstGeom>
          <a:ln w="412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/>
          <a:lstStyle/>
          <a:p>
            <a:r>
              <a:rPr lang="es-ES" sz="1400" b="1" dirty="0" smtClean="0"/>
              <a:t>1. Contextualización: Situación general de la lectura en España (2014)</a:t>
            </a:r>
            <a:endParaRPr lang="es-ES" sz="1400" b="1" dirty="0"/>
          </a:p>
        </p:txBody>
      </p:sp>
      <p:pic>
        <p:nvPicPr>
          <p:cNvPr id="5" name="4 Imagen" descr="CIS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28384" y="72008"/>
            <a:ext cx="1115616" cy="764704"/>
          </a:xfrm>
          <a:prstGeom prst="rect">
            <a:avLst/>
          </a:prstGeom>
        </p:spPr>
      </p:pic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323528" y="981074"/>
          <a:ext cx="8496944" cy="54722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/>
          <a:lstStyle/>
          <a:p>
            <a:r>
              <a:rPr lang="es-ES" sz="1400" b="1" dirty="0" smtClean="0"/>
              <a:t>2. La evolución de las frecuencias de lectura (1998-2014)</a:t>
            </a:r>
            <a:endParaRPr lang="es-ES" sz="1400" b="1" dirty="0"/>
          </a:p>
        </p:txBody>
      </p:sp>
      <p:pic>
        <p:nvPicPr>
          <p:cNvPr id="5" name="4 Imagen" descr="CIS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28384" y="72008"/>
            <a:ext cx="1115616" cy="764704"/>
          </a:xfrm>
          <a:prstGeom prst="rect">
            <a:avLst/>
          </a:prstGeom>
        </p:spPr>
      </p:pic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618193" y="764704"/>
          <a:ext cx="5906135" cy="3096343"/>
        </p:xfrm>
        <a:graphic>
          <a:graphicData uri="http://schemas.openxmlformats.org/drawingml/2006/table">
            <a:tbl>
              <a:tblPr/>
              <a:tblGrid>
                <a:gridCol w="2301875"/>
                <a:gridCol w="1802130"/>
                <a:gridCol w="1802130"/>
              </a:tblGrid>
              <a:tr h="252899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Tabla </a:t>
                      </a:r>
                      <a:r>
                        <a:rPr lang="es-ES" sz="12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1. </a:t>
                      </a:r>
                      <a:r>
                        <a:rPr lang="es-ES" sz="12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Adaptación escalas frecuencia lectura CIS (1998-2014)</a:t>
                      </a:r>
                      <a:endParaRPr lang="es-ES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528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Escala años 1998,2003</a:t>
                      </a:r>
                      <a:endParaRPr lang="es-ES" sz="12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Escala años 2009, 2014</a:t>
                      </a:r>
                      <a:endParaRPr lang="es-ES" sz="12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Escala adaptada</a:t>
                      </a:r>
                      <a:endParaRPr lang="es-ES" sz="12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437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Todos o casi todos los días</a:t>
                      </a:r>
                      <a:endParaRPr lang="es-ES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Todos o casi todos los días</a:t>
                      </a:r>
                      <a:endParaRPr lang="es-ES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Todos o casi todos los días</a:t>
                      </a:r>
                      <a:endParaRPr lang="es-ES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260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Tres o cuatro veces por semana</a:t>
                      </a:r>
                      <a:endParaRPr lang="es-ES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00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Una o dos veces por semana</a:t>
                      </a:r>
                      <a:endParaRPr lang="es-ES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Una o dos veces por semana</a:t>
                      </a:r>
                      <a:endParaRPr lang="es-ES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Una o dos veces por semana</a:t>
                      </a:r>
                      <a:endParaRPr lang="es-ES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437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Varias veces al mes</a:t>
                      </a:r>
                      <a:endParaRPr lang="es-ES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Alguna vez al mes</a:t>
                      </a:r>
                      <a:endParaRPr lang="es-ES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Alguna vez al mes</a:t>
                      </a:r>
                      <a:endParaRPr lang="es-ES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437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Una o dos veces al mes</a:t>
                      </a:r>
                      <a:endParaRPr lang="es-ES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37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Con menor frecuencia</a:t>
                      </a:r>
                      <a:endParaRPr lang="es-ES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Alguna vez al trimestre</a:t>
                      </a:r>
                      <a:endParaRPr lang="es-ES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Alguna vez al trimestre</a:t>
                      </a:r>
                      <a:endParaRPr lang="es-ES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243746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Nunca o casi nunca</a:t>
                      </a:r>
                      <a:endParaRPr lang="es-ES" sz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Casi nunca</a:t>
                      </a:r>
                      <a:endParaRPr lang="es-ES" sz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Nunca o casi nunca</a:t>
                      </a:r>
                      <a:endParaRPr lang="es-ES" sz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252899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Nunca</a:t>
                      </a:r>
                      <a:endParaRPr lang="es-ES" sz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28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Fuente: Elaboración propia a partir datos CIS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100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100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2411760" y="4077073"/>
          <a:ext cx="4203700" cy="2413076"/>
        </p:xfrm>
        <a:graphic>
          <a:graphicData uri="http://schemas.openxmlformats.org/drawingml/2006/table">
            <a:tbl>
              <a:tblPr/>
              <a:tblGrid>
                <a:gridCol w="3194050"/>
                <a:gridCol w="1009650"/>
              </a:tblGrid>
              <a:tr h="65281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Tabla </a:t>
                      </a:r>
                      <a:r>
                        <a:rPr lang="es-ES" sz="11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2. </a:t>
                      </a:r>
                      <a:r>
                        <a:rPr lang="es-ES" sz="11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Ponderaciones por frecuencias de lectura </a:t>
                      </a:r>
                      <a:endParaRPr lang="es-ES" sz="1100" b="1" dirty="0" smtClean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s-ES" sz="11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1998-2014)</a:t>
                      </a:r>
                      <a:endParaRPr lang="es-ES" sz="11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7487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Ponderación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405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Mucha frecuencia (todos casi todos </a:t>
                      </a:r>
                      <a:r>
                        <a:rPr lang="es-ES" sz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días</a:t>
                      </a:r>
                      <a:r>
                        <a:rPr lang="es-ES" sz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)</a:t>
                      </a:r>
                      <a:endParaRPr lang="es-ES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100</a:t>
                      </a:r>
                      <a:endParaRPr lang="es-E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180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Bastante </a:t>
                      </a:r>
                      <a:r>
                        <a:rPr lang="es-ES" sz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frecuencia (1 </a:t>
                      </a:r>
                      <a:r>
                        <a:rPr lang="es-ES" sz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y 2 veces semana)</a:t>
                      </a:r>
                      <a:endParaRPr lang="es-ES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75</a:t>
                      </a:r>
                      <a:endParaRPr lang="es-E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80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Alguna vez mes</a:t>
                      </a:r>
                      <a:endParaRPr lang="es-ES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50</a:t>
                      </a:r>
                      <a:endParaRPr lang="es-E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05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Alguna vez trimestre</a:t>
                      </a:r>
                      <a:endParaRPr lang="es-ES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25</a:t>
                      </a:r>
                      <a:endParaRPr lang="es-E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9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Nunca casi nunca</a:t>
                      </a:r>
                      <a:endParaRPr lang="es-ES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</a:t>
                      </a:r>
                      <a:endParaRPr lang="es-E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9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Fuente: Elaboración propia a partir datos CIS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s-ES" sz="1100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/>
          <a:lstStyle/>
          <a:p>
            <a:r>
              <a:rPr lang="es-ES" sz="1400" b="1" dirty="0" smtClean="0"/>
              <a:t>2. La evolución de las frecuencias de lectura (1998-2014)</a:t>
            </a:r>
            <a:endParaRPr lang="es-ES" sz="1400" b="1" dirty="0"/>
          </a:p>
        </p:txBody>
      </p:sp>
      <p:pic>
        <p:nvPicPr>
          <p:cNvPr id="5" name="4 Imagen" descr="CIS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28384" y="72008"/>
            <a:ext cx="1115616" cy="764704"/>
          </a:xfrm>
          <a:prstGeom prst="rect">
            <a:avLst/>
          </a:prstGeom>
        </p:spPr>
      </p:pic>
      <p:graphicFrame>
        <p:nvGraphicFramePr>
          <p:cNvPr id="9" name="8 Marcador de contenido"/>
          <p:cNvGraphicFramePr>
            <a:graphicFrameLocks noGrp="1"/>
          </p:cNvGraphicFramePr>
          <p:nvPr>
            <p:ph idx="1"/>
          </p:nvPr>
        </p:nvGraphicFramePr>
        <p:xfrm>
          <a:off x="179512" y="692696"/>
          <a:ext cx="8568952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6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/>
          <a:lstStyle/>
          <a:p>
            <a:r>
              <a:rPr lang="es-ES" sz="1400" b="1" dirty="0" smtClean="0"/>
              <a:t>2. La evolución de las frecuencias de lectura (2009-2014)</a:t>
            </a:r>
            <a:endParaRPr lang="es-ES" sz="1400" b="1" dirty="0"/>
          </a:p>
        </p:txBody>
      </p:sp>
      <p:pic>
        <p:nvPicPr>
          <p:cNvPr id="7" name="6 Imagen" descr="CIS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28384" y="72008"/>
            <a:ext cx="1115616" cy="764704"/>
          </a:xfrm>
          <a:prstGeom prst="rect">
            <a:avLst/>
          </a:prstGeom>
        </p:spPr>
      </p:pic>
      <p:cxnSp>
        <p:nvCxnSpPr>
          <p:cNvPr id="9" name="8 Conector recto"/>
          <p:cNvCxnSpPr/>
          <p:nvPr/>
        </p:nvCxnSpPr>
        <p:spPr>
          <a:xfrm>
            <a:off x="3059832" y="1232756"/>
            <a:ext cx="0" cy="5364596"/>
          </a:xfrm>
          <a:prstGeom prst="line">
            <a:avLst/>
          </a:prstGeom>
          <a:ln w="254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>
            <a:off x="6084168" y="1232756"/>
            <a:ext cx="0" cy="5364596"/>
          </a:xfrm>
          <a:prstGeom prst="line">
            <a:avLst/>
          </a:prstGeom>
          <a:ln w="254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Rectángulo"/>
          <p:cNvSpPr/>
          <p:nvPr/>
        </p:nvSpPr>
        <p:spPr>
          <a:xfrm>
            <a:off x="539552" y="961564"/>
            <a:ext cx="1944216" cy="360040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Rectángulo"/>
          <p:cNvSpPr/>
          <p:nvPr/>
        </p:nvSpPr>
        <p:spPr>
          <a:xfrm>
            <a:off x="3635896" y="961564"/>
            <a:ext cx="1944216" cy="360040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Rectángulo"/>
          <p:cNvSpPr/>
          <p:nvPr/>
        </p:nvSpPr>
        <p:spPr>
          <a:xfrm>
            <a:off x="6588224" y="961564"/>
            <a:ext cx="1944216" cy="360040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611560" y="961564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Libros</a:t>
            </a:r>
          </a:p>
          <a:p>
            <a:pPr algn="ctr"/>
            <a:endParaRPr lang="es-ES" b="1" dirty="0"/>
          </a:p>
        </p:txBody>
      </p:sp>
      <p:sp>
        <p:nvSpPr>
          <p:cNvPr id="17" name="16 CuadroTexto"/>
          <p:cNvSpPr txBox="1"/>
          <p:nvPr/>
        </p:nvSpPr>
        <p:spPr>
          <a:xfrm>
            <a:off x="3707904" y="96156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Periódicos</a:t>
            </a:r>
            <a:endParaRPr lang="es-ES" b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6660232" y="961564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Revistas</a:t>
            </a:r>
            <a:endParaRPr lang="es-ES" b="1" dirty="0"/>
          </a:p>
        </p:txBody>
      </p:sp>
      <p:graphicFrame>
        <p:nvGraphicFramePr>
          <p:cNvPr id="20" name="19 Tabla"/>
          <p:cNvGraphicFramePr>
            <a:graphicFrameLocks noGrp="1"/>
          </p:cNvGraphicFramePr>
          <p:nvPr/>
        </p:nvGraphicFramePr>
        <p:xfrm>
          <a:off x="179513" y="1321604"/>
          <a:ext cx="2736305" cy="883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07900"/>
                <a:gridCol w="836315"/>
                <a:gridCol w="792090"/>
              </a:tblGrid>
              <a:tr h="288032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solidFill>
                            <a:schemeClr val="accent1"/>
                          </a:solidFill>
                        </a:rPr>
                        <a:t>2009</a:t>
                      </a:r>
                      <a:endParaRPr lang="es-ES" sz="1400" dirty="0">
                        <a:solidFill>
                          <a:schemeClr val="accent1"/>
                        </a:solidFill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solidFill>
                            <a:schemeClr val="accent1"/>
                          </a:solidFill>
                        </a:rPr>
                        <a:t>2014</a:t>
                      </a:r>
                      <a:endParaRPr lang="es-ES" sz="1400" dirty="0">
                        <a:solidFill>
                          <a:schemeClr val="accent1"/>
                        </a:solidFill>
                      </a:endParaRPr>
                    </a:p>
                  </a:txBody>
                  <a:tcPr anchor="b"/>
                </a:tc>
              </a:tr>
              <a:tr h="42211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F.</a:t>
                      </a:r>
                      <a:r>
                        <a:rPr lang="es-ES" sz="1400" baseline="0" dirty="0" smtClean="0"/>
                        <a:t> Semanal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40,5%</a:t>
                      </a:r>
                      <a:endParaRPr lang="es-E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45,4%</a:t>
                      </a:r>
                    </a:p>
                    <a:p>
                      <a:pPr algn="ctr"/>
                      <a:endParaRPr lang="es-ES" sz="14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20 Tabla"/>
          <p:cNvGraphicFramePr>
            <a:graphicFrameLocks noGrp="1"/>
          </p:cNvGraphicFramePr>
          <p:nvPr/>
        </p:nvGraphicFramePr>
        <p:xfrm>
          <a:off x="3131840" y="1321604"/>
          <a:ext cx="2736305" cy="883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07900"/>
                <a:gridCol w="836315"/>
                <a:gridCol w="792090"/>
              </a:tblGrid>
              <a:tr h="288032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solidFill>
                            <a:schemeClr val="accent1"/>
                          </a:solidFill>
                        </a:rPr>
                        <a:t>2009</a:t>
                      </a:r>
                      <a:endParaRPr lang="es-ES" sz="1400" dirty="0">
                        <a:solidFill>
                          <a:schemeClr val="accent1"/>
                        </a:solidFill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solidFill>
                            <a:schemeClr val="accent1"/>
                          </a:solidFill>
                        </a:rPr>
                        <a:t>2014</a:t>
                      </a:r>
                      <a:endParaRPr lang="es-ES" sz="1400" dirty="0">
                        <a:solidFill>
                          <a:schemeClr val="accent1"/>
                        </a:solidFill>
                      </a:endParaRPr>
                    </a:p>
                  </a:txBody>
                  <a:tcPr anchor="b"/>
                </a:tc>
              </a:tr>
              <a:tr h="42211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F.</a:t>
                      </a:r>
                      <a:r>
                        <a:rPr lang="es-ES" sz="1400" baseline="0" dirty="0" smtClean="0"/>
                        <a:t> Semanal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66,9%</a:t>
                      </a:r>
                      <a:endParaRPr lang="es-E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60,4%</a:t>
                      </a:r>
                    </a:p>
                    <a:p>
                      <a:pPr algn="ctr"/>
                      <a:endParaRPr lang="es-ES" sz="14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21 Tabla"/>
          <p:cNvGraphicFramePr>
            <a:graphicFrameLocks noGrp="1"/>
          </p:cNvGraphicFramePr>
          <p:nvPr/>
        </p:nvGraphicFramePr>
        <p:xfrm>
          <a:off x="6228184" y="1321604"/>
          <a:ext cx="2736305" cy="883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07900"/>
                <a:gridCol w="836315"/>
                <a:gridCol w="792090"/>
              </a:tblGrid>
              <a:tr h="288032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solidFill>
                            <a:schemeClr val="accent1"/>
                          </a:solidFill>
                        </a:rPr>
                        <a:t>2009</a:t>
                      </a:r>
                      <a:endParaRPr lang="es-ES" sz="1400" dirty="0">
                        <a:solidFill>
                          <a:schemeClr val="accent1"/>
                        </a:solidFill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solidFill>
                            <a:schemeClr val="accent1"/>
                          </a:solidFill>
                        </a:rPr>
                        <a:t>2014</a:t>
                      </a:r>
                      <a:endParaRPr lang="es-ES" sz="1400" dirty="0">
                        <a:solidFill>
                          <a:schemeClr val="accent1"/>
                        </a:solidFill>
                      </a:endParaRPr>
                    </a:p>
                  </a:txBody>
                  <a:tcPr anchor="b"/>
                </a:tc>
              </a:tr>
              <a:tr h="42211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F.</a:t>
                      </a:r>
                      <a:r>
                        <a:rPr lang="es-ES" sz="1400" baseline="0" dirty="0" smtClean="0"/>
                        <a:t> Semanal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31,4%</a:t>
                      </a:r>
                      <a:endParaRPr lang="es-E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21,8%</a:t>
                      </a:r>
                    </a:p>
                    <a:p>
                      <a:pPr algn="ctr"/>
                      <a:endParaRPr lang="es-ES" sz="1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22 Llamada de flecha hacia abajo"/>
          <p:cNvSpPr/>
          <p:nvPr/>
        </p:nvSpPr>
        <p:spPr>
          <a:xfrm>
            <a:off x="611560" y="2132856"/>
            <a:ext cx="1872208" cy="648072"/>
          </a:xfrm>
          <a:prstGeom prst="downArrowCallout">
            <a:avLst/>
          </a:prstGeom>
          <a:solidFill>
            <a:schemeClr val="accent5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Llamada de flecha hacia abajo"/>
          <p:cNvSpPr/>
          <p:nvPr/>
        </p:nvSpPr>
        <p:spPr>
          <a:xfrm>
            <a:off x="3635896" y="2132856"/>
            <a:ext cx="1944216" cy="648072"/>
          </a:xfrm>
          <a:prstGeom prst="downArrowCallout">
            <a:avLst/>
          </a:prstGeom>
          <a:solidFill>
            <a:schemeClr val="accent6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24 Llamada de flecha hacia abajo"/>
          <p:cNvSpPr/>
          <p:nvPr/>
        </p:nvSpPr>
        <p:spPr>
          <a:xfrm>
            <a:off x="6660232" y="2132856"/>
            <a:ext cx="1872208" cy="648072"/>
          </a:xfrm>
          <a:prstGeom prst="downArrowCallout">
            <a:avLst/>
          </a:prstGeom>
          <a:solidFill>
            <a:schemeClr val="accent6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683568" y="2060848"/>
            <a:ext cx="172819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300" dirty="0" smtClean="0"/>
              <a:t>Aumentos significativos</a:t>
            </a:r>
            <a:endParaRPr lang="es-ES" sz="1300" dirty="0"/>
          </a:p>
        </p:txBody>
      </p:sp>
      <p:sp>
        <p:nvSpPr>
          <p:cNvPr id="27" name="26 CuadroTexto"/>
          <p:cNvSpPr txBox="1"/>
          <p:nvPr/>
        </p:nvSpPr>
        <p:spPr>
          <a:xfrm>
            <a:off x="3707904" y="2072461"/>
            <a:ext cx="187220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300" dirty="0" smtClean="0"/>
              <a:t>Descensos significativos</a:t>
            </a:r>
            <a:endParaRPr lang="es-ES" sz="1300" dirty="0"/>
          </a:p>
        </p:txBody>
      </p:sp>
      <p:sp>
        <p:nvSpPr>
          <p:cNvPr id="29" name="28 CuadroTexto"/>
          <p:cNvSpPr txBox="1"/>
          <p:nvPr/>
        </p:nvSpPr>
        <p:spPr>
          <a:xfrm>
            <a:off x="6660232" y="2072461"/>
            <a:ext cx="187220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300" dirty="0" smtClean="0"/>
              <a:t>Descensos significativos</a:t>
            </a:r>
            <a:endParaRPr lang="es-ES" sz="13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107504" y="2852936"/>
            <a:ext cx="2880320" cy="3816424"/>
          </a:xfrm>
          <a:prstGeom prst="rect">
            <a:avLst/>
          </a:prstGeom>
          <a:solidFill>
            <a:srgbClr val="F0F5FA"/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ES" sz="1400" b="1" dirty="0" smtClean="0"/>
              <a:t> Hombres y mujeres</a:t>
            </a:r>
          </a:p>
          <a:p>
            <a:endParaRPr lang="es-ES" sz="1400" b="1" dirty="0" smtClean="0"/>
          </a:p>
          <a:p>
            <a:endParaRPr lang="es-ES" sz="1400" b="1" dirty="0" smtClean="0"/>
          </a:p>
          <a:p>
            <a:pPr>
              <a:buFont typeface="Wingdings" pitchFamily="2" charset="2"/>
              <a:buChar char="ü"/>
            </a:pPr>
            <a:r>
              <a:rPr lang="es-ES" sz="1400" b="1" dirty="0" smtClean="0"/>
              <a:t> 35 a 44 años y 65 en adelante</a:t>
            </a:r>
          </a:p>
          <a:p>
            <a:pPr>
              <a:buFont typeface="Wingdings" pitchFamily="2" charset="2"/>
              <a:buChar char="ü"/>
            </a:pPr>
            <a:endParaRPr lang="es-ES" sz="1400" b="1" dirty="0" smtClean="0"/>
          </a:p>
          <a:p>
            <a:endParaRPr lang="es-ES" sz="1400" b="1" dirty="0" smtClean="0"/>
          </a:p>
          <a:p>
            <a:pPr>
              <a:buFont typeface="Wingdings" pitchFamily="2" charset="2"/>
              <a:buChar char="ü"/>
            </a:pPr>
            <a:r>
              <a:rPr lang="es-ES" sz="1400" b="1" dirty="0" smtClean="0"/>
              <a:t> Nuevas clases medias</a:t>
            </a:r>
          </a:p>
          <a:p>
            <a:pPr>
              <a:buFont typeface="Wingdings" pitchFamily="2" charset="2"/>
              <a:buChar char="ü"/>
            </a:pPr>
            <a:endParaRPr lang="es-ES" sz="1400" b="1" dirty="0" smtClean="0"/>
          </a:p>
          <a:p>
            <a:endParaRPr lang="es-ES" sz="1400" b="1" dirty="0" smtClean="0"/>
          </a:p>
          <a:p>
            <a:pPr>
              <a:buFont typeface="Wingdings" pitchFamily="2" charset="2"/>
              <a:buChar char="ü"/>
            </a:pPr>
            <a:r>
              <a:rPr lang="es-ES" sz="1400" b="1" dirty="0" smtClean="0"/>
              <a:t> Estudios secundarios</a:t>
            </a:r>
          </a:p>
          <a:p>
            <a:pPr>
              <a:buFont typeface="Wingdings" pitchFamily="2" charset="2"/>
              <a:buChar char="ü"/>
            </a:pPr>
            <a:endParaRPr lang="es-ES" sz="1400" b="1" dirty="0" smtClean="0"/>
          </a:p>
          <a:p>
            <a:endParaRPr lang="es-ES" sz="1400" b="1" dirty="0" smtClean="0"/>
          </a:p>
          <a:p>
            <a:pPr marL="177800" indent="-177800">
              <a:buFont typeface="Wingdings" pitchFamily="2" charset="2"/>
              <a:buChar char="ü"/>
            </a:pPr>
            <a:r>
              <a:rPr lang="es-ES" sz="1400" b="1" dirty="0" smtClean="0"/>
              <a:t>Hábitat 100.001 a 400.000 y más de 1.000.000</a:t>
            </a:r>
          </a:p>
          <a:p>
            <a:pPr>
              <a:buFont typeface="Wingdings" pitchFamily="2" charset="2"/>
              <a:buChar char="ü"/>
            </a:pPr>
            <a:endParaRPr lang="es-ES" sz="1400" dirty="0" smtClean="0"/>
          </a:p>
          <a:p>
            <a:endParaRPr lang="es-ES" sz="1400" dirty="0" smtClean="0"/>
          </a:p>
          <a:p>
            <a:endParaRPr lang="es-ES" sz="14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3131840" y="2852936"/>
            <a:ext cx="2880320" cy="38164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ES" sz="1400" b="1" dirty="0" smtClean="0"/>
              <a:t> Mujeres</a:t>
            </a:r>
          </a:p>
          <a:p>
            <a:endParaRPr lang="es-ES" sz="1400" b="1" dirty="0" smtClean="0"/>
          </a:p>
          <a:p>
            <a:endParaRPr lang="es-ES" sz="1400" b="1" dirty="0" smtClean="0"/>
          </a:p>
          <a:p>
            <a:pPr>
              <a:buFont typeface="Wingdings" pitchFamily="2" charset="2"/>
              <a:buChar char="ü"/>
            </a:pPr>
            <a:r>
              <a:rPr lang="es-ES" sz="1400" b="1" dirty="0" smtClean="0"/>
              <a:t> Desde 18 a 54 años</a:t>
            </a:r>
          </a:p>
          <a:p>
            <a:endParaRPr lang="es-ES" sz="1400" b="1" dirty="0" smtClean="0"/>
          </a:p>
          <a:p>
            <a:endParaRPr lang="es-ES" sz="1400" b="1" dirty="0" smtClean="0"/>
          </a:p>
          <a:p>
            <a:pPr marL="177800" indent="-177800">
              <a:buFont typeface="Wingdings" pitchFamily="2" charset="2"/>
              <a:buChar char="ü"/>
            </a:pPr>
            <a:r>
              <a:rPr lang="es-ES" sz="1200" b="1" dirty="0" smtClean="0"/>
              <a:t>Nuevas clases medias, obreros/as cualificados/as y no cualificados/as </a:t>
            </a:r>
            <a:endParaRPr lang="es-ES" sz="1300" b="1" dirty="0" smtClean="0"/>
          </a:p>
          <a:p>
            <a:endParaRPr lang="es-ES" sz="1400" b="1" dirty="0" smtClean="0"/>
          </a:p>
          <a:p>
            <a:pPr marL="177800" indent="-177800">
              <a:buFont typeface="Wingdings" pitchFamily="2" charset="2"/>
              <a:buChar char="ü"/>
            </a:pPr>
            <a:r>
              <a:rPr lang="es-ES" sz="1300" b="1" dirty="0" smtClean="0"/>
              <a:t>Todos niveles estudio (grupo </a:t>
            </a:r>
            <a:r>
              <a:rPr lang="es-ES" sz="1300" b="1" i="1" dirty="0" smtClean="0"/>
              <a:t>sin estudios </a:t>
            </a:r>
            <a:r>
              <a:rPr lang="es-ES" sz="1300" b="1" dirty="0" smtClean="0"/>
              <a:t>diferencias significativas al 90%)</a:t>
            </a:r>
          </a:p>
          <a:p>
            <a:endParaRPr lang="es-ES" sz="1300" b="1" dirty="0" smtClean="0"/>
          </a:p>
          <a:p>
            <a:pPr marL="177800" indent="-177800">
              <a:buFont typeface="Wingdings" pitchFamily="2" charset="2"/>
              <a:buChar char="ü"/>
            </a:pPr>
            <a:r>
              <a:rPr lang="es-ES" sz="1300" b="1" dirty="0" smtClean="0"/>
              <a:t>Todos Hábitat (excepto </a:t>
            </a:r>
            <a:r>
              <a:rPr lang="es-ES" sz="1300" b="1" i="1" dirty="0" smtClean="0"/>
              <a:t>entre 2.001 y 10.000 </a:t>
            </a:r>
            <a:r>
              <a:rPr lang="es-ES" sz="1300" b="1" i="1" dirty="0" err="1" smtClean="0"/>
              <a:t>habs</a:t>
            </a:r>
            <a:r>
              <a:rPr lang="es-ES" sz="1300" b="1" dirty="0" smtClean="0"/>
              <a:t>.)</a:t>
            </a:r>
          </a:p>
          <a:p>
            <a:pPr marL="177800" indent="-177800"/>
            <a:endParaRPr lang="es-ES" sz="1400" b="1" dirty="0" smtClean="0"/>
          </a:p>
          <a:p>
            <a:pPr marL="177800" indent="-177800"/>
            <a:endParaRPr lang="es-ES" sz="1300" b="1" dirty="0" smtClean="0"/>
          </a:p>
        </p:txBody>
      </p:sp>
      <p:sp>
        <p:nvSpPr>
          <p:cNvPr id="34" name="33 CuadroTexto"/>
          <p:cNvSpPr txBox="1"/>
          <p:nvPr/>
        </p:nvSpPr>
        <p:spPr>
          <a:xfrm>
            <a:off x="6156176" y="2852937"/>
            <a:ext cx="2880320" cy="38010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ES" sz="1400" b="1" dirty="0" smtClean="0"/>
              <a:t> Hombres y mujeres</a:t>
            </a:r>
          </a:p>
          <a:p>
            <a:pPr>
              <a:buFont typeface="Wingdings" pitchFamily="2" charset="2"/>
              <a:buChar char="ü"/>
            </a:pPr>
            <a:endParaRPr lang="es-ES" sz="1400" b="1" dirty="0" smtClean="0"/>
          </a:p>
          <a:p>
            <a:endParaRPr lang="es-ES" sz="1400" b="1" dirty="0" smtClean="0"/>
          </a:p>
          <a:p>
            <a:pPr>
              <a:buFont typeface="Wingdings" pitchFamily="2" charset="2"/>
              <a:buChar char="ü"/>
            </a:pPr>
            <a:r>
              <a:rPr lang="es-ES" sz="1400" b="1" dirty="0" smtClean="0"/>
              <a:t> Todos grupos de edad</a:t>
            </a:r>
          </a:p>
          <a:p>
            <a:pPr>
              <a:buFont typeface="Wingdings" pitchFamily="2" charset="2"/>
              <a:buChar char="ü"/>
            </a:pPr>
            <a:endParaRPr lang="es-ES" sz="1400" b="1" dirty="0" smtClean="0"/>
          </a:p>
          <a:p>
            <a:endParaRPr lang="es-ES" sz="1400" b="1" dirty="0" smtClean="0"/>
          </a:p>
          <a:p>
            <a:pPr>
              <a:buFont typeface="Wingdings" pitchFamily="2" charset="2"/>
              <a:buChar char="ü"/>
            </a:pPr>
            <a:r>
              <a:rPr lang="es-ES" sz="1400" b="1" dirty="0" smtClean="0"/>
              <a:t> Todas clases sociales</a:t>
            </a:r>
            <a:endParaRPr lang="es-ES" sz="1300" b="1" dirty="0" smtClean="0"/>
          </a:p>
          <a:p>
            <a:endParaRPr lang="es-ES" sz="1300" b="1" dirty="0" smtClean="0"/>
          </a:p>
          <a:p>
            <a:endParaRPr lang="es-ES" sz="1300" b="1" dirty="0" smtClean="0"/>
          </a:p>
          <a:p>
            <a:endParaRPr lang="es-ES" sz="1300" b="1" dirty="0" smtClean="0"/>
          </a:p>
          <a:p>
            <a:pPr marL="177800" indent="-177800">
              <a:buFont typeface="Wingdings" pitchFamily="2" charset="2"/>
              <a:buChar char="ü"/>
            </a:pPr>
            <a:r>
              <a:rPr lang="es-ES" sz="1300" b="1" dirty="0" smtClean="0"/>
              <a:t>Todos niveles estudio (grupo </a:t>
            </a:r>
            <a:r>
              <a:rPr lang="es-ES" sz="1300" b="1" i="1" dirty="0" smtClean="0"/>
              <a:t>sin estudios </a:t>
            </a:r>
            <a:r>
              <a:rPr lang="es-ES" sz="1300" b="1" dirty="0" smtClean="0"/>
              <a:t>diferencias significativas al 90%)</a:t>
            </a:r>
            <a:endParaRPr lang="es-ES" sz="1400" b="1" dirty="0" smtClean="0"/>
          </a:p>
          <a:p>
            <a:endParaRPr lang="es-ES" sz="1300" b="1" dirty="0" smtClean="0"/>
          </a:p>
          <a:p>
            <a:pPr marL="177800" indent="-177800">
              <a:buFont typeface="Wingdings" pitchFamily="2" charset="2"/>
              <a:buChar char="ü"/>
            </a:pPr>
            <a:r>
              <a:rPr lang="es-ES" sz="1300" b="1" dirty="0" smtClean="0"/>
              <a:t>Todos Hábitat (para grupo </a:t>
            </a:r>
            <a:r>
              <a:rPr lang="es-ES" sz="1300" b="1" i="1" dirty="0" smtClean="0"/>
              <a:t>entre 2.001 y 10.000 </a:t>
            </a:r>
            <a:r>
              <a:rPr lang="es-ES" sz="1300" b="1" i="1" dirty="0" err="1" smtClean="0"/>
              <a:t>habs</a:t>
            </a:r>
            <a:r>
              <a:rPr lang="es-ES" sz="1300" b="1" dirty="0" smtClean="0"/>
              <a:t>. diferencias significativas al 90%)</a:t>
            </a:r>
          </a:p>
          <a:p>
            <a:pPr marL="177800" indent="-177800"/>
            <a:endParaRPr lang="es-ES" sz="13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/>
          <a:lstStyle/>
          <a:p>
            <a:r>
              <a:rPr lang="es-ES" sz="1400" b="1" dirty="0" smtClean="0"/>
              <a:t>3. Variables relevantes para la explicación de las prácticas efectivas de lectura</a:t>
            </a:r>
            <a:endParaRPr lang="es-ES" sz="1400" b="1" dirty="0"/>
          </a:p>
        </p:txBody>
      </p:sp>
      <p:pic>
        <p:nvPicPr>
          <p:cNvPr id="5" name="4 Imagen" descr="CIS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28384" y="72008"/>
            <a:ext cx="1115616" cy="764704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1403648" y="548680"/>
            <a:ext cx="64807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chemeClr val="accent5"/>
                </a:solidFill>
              </a:rPr>
              <a:t>Regresión logística </a:t>
            </a:r>
            <a:r>
              <a:rPr lang="es-ES" sz="1400" b="1" dirty="0" err="1" smtClean="0">
                <a:solidFill>
                  <a:schemeClr val="accent5"/>
                </a:solidFill>
              </a:rPr>
              <a:t>binomial</a:t>
            </a:r>
            <a:r>
              <a:rPr lang="es-ES" sz="1400" b="1" dirty="0" smtClean="0">
                <a:solidFill>
                  <a:schemeClr val="accent5"/>
                </a:solidFill>
              </a:rPr>
              <a:t>: V. Dependiente: Lectores semanales libros</a:t>
            </a:r>
          </a:p>
        </p:txBody>
      </p:sp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395537" y="976849"/>
          <a:ext cx="4176463" cy="5372323"/>
        </p:xfrm>
        <a:graphic>
          <a:graphicData uri="http://schemas.openxmlformats.org/drawingml/2006/table">
            <a:tbl>
              <a:tblPr/>
              <a:tblGrid>
                <a:gridCol w="2429943"/>
                <a:gridCol w="455614"/>
                <a:gridCol w="455614"/>
                <a:gridCol w="455614"/>
                <a:gridCol w="379678"/>
              </a:tblGrid>
              <a:tr h="146067"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B</a:t>
                      </a:r>
                    </a:p>
                  </a:txBody>
                  <a:tcPr marL="6158" marR="6158" marT="615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E.S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Sig.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Exp(B)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52980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25 a 34 años</a:t>
                      </a:r>
                    </a:p>
                  </a:txBody>
                  <a:tcPr marL="6158" marR="6158" marT="61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-0,255</a:t>
                      </a:r>
                    </a:p>
                  </a:txBody>
                  <a:tcPr marL="6158" marR="6158" marT="615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0,148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(*)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0,775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2980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65 años en adelante</a:t>
                      </a:r>
                    </a:p>
                  </a:txBody>
                  <a:tcPr marL="6158" marR="6158" marT="61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0,302</a:t>
                      </a:r>
                    </a:p>
                  </a:txBody>
                  <a:tcPr marL="6158" marR="6158" marT="615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0,17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(*)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1,352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2980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REF: 35 A 44 años</a:t>
                      </a:r>
                    </a:p>
                  </a:txBody>
                  <a:tcPr marL="6158" marR="6158" marT="61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158" marR="6158" marT="615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980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Mujer</a:t>
                      </a:r>
                    </a:p>
                  </a:txBody>
                  <a:tcPr marL="6158" marR="6158" marT="61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0,433</a:t>
                      </a:r>
                    </a:p>
                  </a:txBody>
                  <a:tcPr marL="6158" marR="6158" marT="615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0,096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(***)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1,542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2980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REF: Varón</a:t>
                      </a:r>
                    </a:p>
                  </a:txBody>
                  <a:tcPr marL="6158" marR="6158" marT="61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158" marR="6158" marT="615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980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Entre 100.001 y 400.000 </a:t>
                      </a:r>
                      <a:r>
                        <a:rPr lang="es-ES" sz="10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habs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158" marR="6158" marT="61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0,401</a:t>
                      </a:r>
                    </a:p>
                  </a:txBody>
                  <a:tcPr marL="6158" marR="6158" marT="615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0,223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(*)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1,494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2980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Más de 1.000.000 </a:t>
                      </a:r>
                      <a:r>
                        <a:rPr lang="es-ES" sz="10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habs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158" marR="6158" marT="61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0,683</a:t>
                      </a:r>
                    </a:p>
                  </a:txBody>
                  <a:tcPr marL="6158" marR="6158" marT="615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0,252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(***)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1,979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2980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REF: Hasta 2.000 </a:t>
                      </a:r>
                      <a:r>
                        <a:rPr lang="es-ES" sz="1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habs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158" marR="6158" marT="61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158" marR="6158" marT="615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980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Est.</a:t>
                      </a:r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Primarios</a:t>
                      </a:r>
                    </a:p>
                  </a:txBody>
                  <a:tcPr marL="6158" marR="6158" marT="61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0,76</a:t>
                      </a:r>
                    </a:p>
                  </a:txBody>
                  <a:tcPr marL="6158" marR="6158" marT="615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0,28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(***)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2,139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2980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Bachiller elemental</a:t>
                      </a:r>
                    </a:p>
                  </a:txBody>
                  <a:tcPr marL="6158" marR="6158" marT="61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0,959</a:t>
                      </a:r>
                    </a:p>
                  </a:txBody>
                  <a:tcPr marL="6158" marR="6158" marT="615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0,293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(***)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2,61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2980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FP Medio</a:t>
                      </a:r>
                    </a:p>
                  </a:txBody>
                  <a:tcPr marL="6158" marR="6158" marT="61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1,678</a:t>
                      </a:r>
                    </a:p>
                  </a:txBody>
                  <a:tcPr marL="6158" marR="6158" marT="615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0,321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(***)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5,357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2980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Bachiller superior</a:t>
                      </a:r>
                    </a:p>
                  </a:txBody>
                  <a:tcPr marL="6158" marR="6158" marT="61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2,294</a:t>
                      </a:r>
                    </a:p>
                  </a:txBody>
                  <a:tcPr marL="6158" marR="6158" marT="615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0,312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(***)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9,913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2980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FP Superior</a:t>
                      </a:r>
                    </a:p>
                  </a:txBody>
                  <a:tcPr marL="6158" marR="6158" marT="61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2,039</a:t>
                      </a:r>
                    </a:p>
                  </a:txBody>
                  <a:tcPr marL="6158" marR="6158" marT="615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0,322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(***)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7,68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2980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Universitarios medios</a:t>
                      </a:r>
                    </a:p>
                  </a:txBody>
                  <a:tcPr marL="6158" marR="6158" marT="61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2,229</a:t>
                      </a:r>
                    </a:p>
                  </a:txBody>
                  <a:tcPr marL="6158" marR="6158" marT="615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0,336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(***)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9,291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2980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Universitarios superiores</a:t>
                      </a:r>
                    </a:p>
                  </a:txBody>
                  <a:tcPr marL="6158" marR="6158" marT="61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2,498</a:t>
                      </a:r>
                    </a:p>
                  </a:txBody>
                  <a:tcPr marL="6158" marR="6158" marT="615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0,334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(***)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12,16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2980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REF: Sin estudios</a:t>
                      </a:r>
                    </a:p>
                  </a:txBody>
                  <a:tcPr marL="6158" marR="6158" marT="61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158" marR="6158" marT="615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980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Clase alta-media alta</a:t>
                      </a:r>
                    </a:p>
                  </a:txBody>
                  <a:tcPr marL="6158" marR="6158" marT="61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0,5</a:t>
                      </a:r>
                    </a:p>
                  </a:txBody>
                  <a:tcPr marL="6158" marR="6158" marT="615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0,197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(**)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1,648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2980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Nuevas clases medias</a:t>
                      </a:r>
                    </a:p>
                  </a:txBody>
                  <a:tcPr marL="6158" marR="6158" marT="61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0,275</a:t>
                      </a:r>
                    </a:p>
                  </a:txBody>
                  <a:tcPr marL="6158" marR="6158" marT="615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0,166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(*)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1,317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2980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No consta clase</a:t>
                      </a:r>
                    </a:p>
                  </a:txBody>
                  <a:tcPr marL="6158" marR="6158" marT="61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0,761</a:t>
                      </a:r>
                    </a:p>
                  </a:txBody>
                  <a:tcPr marL="6158" marR="6158" marT="615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0,333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(**)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2,141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2980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REF: Obreros/as no cualificados/as</a:t>
                      </a:r>
                    </a:p>
                  </a:txBody>
                  <a:tcPr marL="6158" marR="6158" marT="61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158" marR="6158" marT="615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980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Renta hogar de 601 a 900€</a:t>
                      </a:r>
                    </a:p>
                  </a:txBody>
                  <a:tcPr marL="6158" marR="6158" marT="61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0,466</a:t>
                      </a:r>
                    </a:p>
                  </a:txBody>
                  <a:tcPr marL="6158" marR="6158" marT="615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0,221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(**)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1,594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2980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Renta hogar de 901 a 1.200€</a:t>
                      </a:r>
                    </a:p>
                  </a:txBody>
                  <a:tcPr marL="6158" marR="6158" marT="61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0,449</a:t>
                      </a:r>
                    </a:p>
                  </a:txBody>
                  <a:tcPr marL="6158" marR="6158" marT="615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0,215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(**)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1,566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2980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Renta hogar de 1.201 a 1800€</a:t>
                      </a:r>
                    </a:p>
                  </a:txBody>
                  <a:tcPr marL="6158" marR="6158" marT="61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0,412</a:t>
                      </a:r>
                    </a:p>
                  </a:txBody>
                  <a:tcPr marL="6158" marR="6158" marT="615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0,21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(**)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1,51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2980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Renta hogar más 2.400€</a:t>
                      </a:r>
                    </a:p>
                  </a:txBody>
                  <a:tcPr marL="6158" marR="6158" marT="61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0,594</a:t>
                      </a:r>
                    </a:p>
                  </a:txBody>
                  <a:tcPr marL="6158" marR="6158" marT="615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0,238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(**)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1,812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2980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NC Renta hogar</a:t>
                      </a:r>
                    </a:p>
                  </a:txBody>
                  <a:tcPr marL="6158" marR="6158" marT="61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0,402</a:t>
                      </a:r>
                    </a:p>
                  </a:txBody>
                  <a:tcPr marL="6158" marR="6158" marT="615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0,195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(**)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1,495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2980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REF: Sin ingresos o hasta 600€</a:t>
                      </a:r>
                    </a:p>
                  </a:txBody>
                  <a:tcPr marL="6158" marR="6158" marT="61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158" marR="6158" marT="615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980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Sus padres les leían a menudo</a:t>
                      </a:r>
                    </a:p>
                  </a:txBody>
                  <a:tcPr marL="6158" marR="6158" marT="61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0,558</a:t>
                      </a:r>
                    </a:p>
                  </a:txBody>
                  <a:tcPr marL="6158" marR="6158" marT="615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0,136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(***)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1,748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2980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Sus padres les leían algunas veces</a:t>
                      </a:r>
                    </a:p>
                  </a:txBody>
                  <a:tcPr marL="6158" marR="6158" marT="61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0,337</a:t>
                      </a:r>
                    </a:p>
                  </a:txBody>
                  <a:tcPr marL="6158" marR="6158" marT="615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0,134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(**)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1,401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2980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REF: Sus padres les leían nunca</a:t>
                      </a:r>
                    </a:p>
                  </a:txBody>
                  <a:tcPr marL="6158" marR="6158" marT="61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158" marR="6158" marT="615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980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158" marR="6158" marT="61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158" marR="6158" marT="615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00018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REF: Profesores les animaban a leer nunca</a:t>
                      </a:r>
                    </a:p>
                  </a:txBody>
                  <a:tcPr marL="6158" marR="6158" marT="61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158" marR="6158" marT="615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980">
                <a:tc>
                  <a:txBody>
                    <a:bodyPr/>
                    <a:lstStyle/>
                    <a:p>
                      <a:pPr algn="l" fontAlgn="t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Constante</a:t>
                      </a:r>
                    </a:p>
                  </a:txBody>
                  <a:tcPr marL="6158" marR="6158" marT="61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-3,023</a:t>
                      </a:r>
                    </a:p>
                  </a:txBody>
                  <a:tcPr marL="6158" marR="6158" marT="615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0,411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0,049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1" name="10 Rectángulo"/>
          <p:cNvSpPr/>
          <p:nvPr/>
        </p:nvSpPr>
        <p:spPr>
          <a:xfrm>
            <a:off x="5796136" y="980728"/>
            <a:ext cx="1800200" cy="288032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CuadroTexto"/>
          <p:cNvSpPr txBox="1"/>
          <p:nvPr/>
        </p:nvSpPr>
        <p:spPr>
          <a:xfrm>
            <a:off x="5940152" y="980728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 smtClean="0"/>
              <a:t>Probabilidades</a:t>
            </a:r>
            <a:endParaRPr lang="es-ES" sz="1400" dirty="0"/>
          </a:p>
        </p:txBody>
      </p:sp>
      <p:sp>
        <p:nvSpPr>
          <p:cNvPr id="14" name="13 CuadroTexto"/>
          <p:cNvSpPr txBox="1"/>
          <p:nvPr/>
        </p:nvSpPr>
        <p:spPr>
          <a:xfrm>
            <a:off x="4716016" y="1619508"/>
            <a:ext cx="4427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err="1" smtClean="0"/>
              <a:t>Cat</a:t>
            </a:r>
            <a:r>
              <a:rPr lang="es-ES" sz="1200" b="1" dirty="0" smtClean="0"/>
              <a:t>. Modales: </a:t>
            </a:r>
            <a:r>
              <a:rPr lang="es-ES" sz="1200" dirty="0" smtClean="0"/>
              <a:t>Mujer / 65 o más / 10.001 a 50.000 </a:t>
            </a:r>
            <a:r>
              <a:rPr lang="es-ES" sz="1200" dirty="0" err="1" smtClean="0"/>
              <a:t>habs</a:t>
            </a:r>
            <a:r>
              <a:rPr lang="es-ES" sz="1200" dirty="0" smtClean="0"/>
              <a:t> / Bach. Elemental / Obreros/as cualificados/as / NC Ingresos / Sus padres les leían (nunca) / Sus profesores les animaban a leer (a menudo)         </a:t>
            </a:r>
            <a:endParaRPr lang="es-ES" sz="1200" dirty="0"/>
          </a:p>
        </p:txBody>
      </p:sp>
      <p:sp>
        <p:nvSpPr>
          <p:cNvPr id="18" name="17 CuadroTexto"/>
          <p:cNvSpPr txBox="1"/>
          <p:nvPr/>
        </p:nvSpPr>
        <p:spPr>
          <a:xfrm>
            <a:off x="6372200" y="269962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tx2"/>
                </a:solidFill>
              </a:rPr>
              <a:t>33%</a:t>
            </a:r>
            <a:endParaRPr lang="es-ES" b="1" dirty="0">
              <a:solidFill>
                <a:schemeClr val="tx2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4716016" y="3236783"/>
            <a:ext cx="4248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/>
              <a:t>Mayor </a:t>
            </a:r>
            <a:r>
              <a:rPr lang="es-ES" sz="1200" b="1" dirty="0" err="1" smtClean="0"/>
              <a:t>prob</a:t>
            </a:r>
            <a:r>
              <a:rPr lang="es-ES" sz="1200" b="1" dirty="0" smtClean="0"/>
              <a:t>: </a:t>
            </a:r>
            <a:r>
              <a:rPr lang="es-ES" sz="1200" dirty="0" smtClean="0"/>
              <a:t>Mujer / 65 o más / Más 1.000.000 </a:t>
            </a:r>
            <a:r>
              <a:rPr lang="es-ES" sz="1200" dirty="0" err="1" smtClean="0"/>
              <a:t>habs</a:t>
            </a:r>
            <a:r>
              <a:rPr lang="es-ES" sz="1200" dirty="0" smtClean="0"/>
              <a:t> / Univ. Superiores / Clase alta-</a:t>
            </a:r>
            <a:r>
              <a:rPr lang="es-ES" sz="1200" dirty="0" err="1" smtClean="0"/>
              <a:t>med.alta</a:t>
            </a:r>
            <a:r>
              <a:rPr lang="es-ES" sz="1200" dirty="0" smtClean="0"/>
              <a:t> / Renta hogar más 2.400 € mes / Sus padres les leían (a menudo) / Sus profesores les animaban a leer (a menudo)</a:t>
            </a:r>
            <a:endParaRPr lang="es-ES" sz="1200" dirty="0"/>
          </a:p>
        </p:txBody>
      </p:sp>
      <p:sp>
        <p:nvSpPr>
          <p:cNvPr id="21" name="20 CuadroTexto"/>
          <p:cNvSpPr txBox="1"/>
          <p:nvPr/>
        </p:nvSpPr>
        <p:spPr>
          <a:xfrm>
            <a:off x="7092280" y="428380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tx2"/>
                </a:solidFill>
              </a:rPr>
              <a:t>93,7%</a:t>
            </a:r>
            <a:endParaRPr lang="es-ES" b="1" dirty="0">
              <a:solidFill>
                <a:schemeClr val="tx2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4716016" y="4994592"/>
            <a:ext cx="40324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/>
              <a:t>Menor </a:t>
            </a:r>
            <a:r>
              <a:rPr lang="es-ES" sz="1200" b="1" dirty="0" err="1" smtClean="0"/>
              <a:t>prob</a:t>
            </a:r>
            <a:r>
              <a:rPr lang="es-ES" sz="1200" b="1" dirty="0" smtClean="0"/>
              <a:t>: </a:t>
            </a:r>
            <a:r>
              <a:rPr lang="es-ES" sz="1200" dirty="0" smtClean="0"/>
              <a:t>Hombre / 25 a 34 años / Hasta 2.000 </a:t>
            </a:r>
            <a:r>
              <a:rPr lang="es-ES" sz="1200" dirty="0" err="1" smtClean="0"/>
              <a:t>habs</a:t>
            </a:r>
            <a:r>
              <a:rPr lang="es-ES" sz="1200" dirty="0" smtClean="0"/>
              <a:t> / Sin estudios / Obreros/as cualificados/as / Sin ingresos o hasta 600 € mes / Sus padres les leían (nunca) / Sus profesores les animaban a leer (nunca)</a:t>
            </a:r>
            <a:endParaRPr lang="es-ES" sz="1200" dirty="0"/>
          </a:p>
        </p:txBody>
      </p:sp>
      <p:sp>
        <p:nvSpPr>
          <p:cNvPr id="22" name="21 CuadroTexto"/>
          <p:cNvSpPr txBox="1"/>
          <p:nvPr/>
        </p:nvSpPr>
        <p:spPr>
          <a:xfrm>
            <a:off x="7812360" y="608400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tx2"/>
                </a:solidFill>
              </a:rPr>
              <a:t>3,2%</a:t>
            </a:r>
            <a:endParaRPr lang="es-ES" b="1" dirty="0">
              <a:solidFill>
                <a:schemeClr val="tx2"/>
              </a:solidFill>
            </a:endParaRPr>
          </a:p>
        </p:txBody>
      </p:sp>
      <p:sp>
        <p:nvSpPr>
          <p:cNvPr id="23" name="22 Flecha curvada hacia la derecha"/>
          <p:cNvSpPr/>
          <p:nvPr/>
        </p:nvSpPr>
        <p:spPr>
          <a:xfrm>
            <a:off x="5940152" y="2420888"/>
            <a:ext cx="360040" cy="432048"/>
          </a:xfrm>
          <a:prstGeom prst="curvedRightArrow">
            <a:avLst/>
          </a:prstGeom>
          <a:solidFill>
            <a:schemeClr val="accent5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4" name="23 Flecha curvada hacia la derecha"/>
          <p:cNvSpPr/>
          <p:nvPr/>
        </p:nvSpPr>
        <p:spPr>
          <a:xfrm>
            <a:off x="6732240" y="4005064"/>
            <a:ext cx="360040" cy="432048"/>
          </a:xfrm>
          <a:prstGeom prst="curvedRightArrow">
            <a:avLst/>
          </a:prstGeom>
          <a:solidFill>
            <a:schemeClr val="accent5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5" name="24 Flecha curvada hacia la derecha"/>
          <p:cNvSpPr/>
          <p:nvPr/>
        </p:nvSpPr>
        <p:spPr>
          <a:xfrm>
            <a:off x="7452320" y="5805264"/>
            <a:ext cx="360040" cy="432048"/>
          </a:xfrm>
          <a:prstGeom prst="curvedRightArrow">
            <a:avLst/>
          </a:prstGeom>
          <a:solidFill>
            <a:schemeClr val="accent5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323528" y="6309320"/>
            <a:ext cx="41764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b="1" dirty="0" smtClean="0"/>
              <a:t>p ≤0,1 (*) 90%	p≤0,05 (**) 95%	p≤0,01 (***) 99%</a:t>
            </a:r>
          </a:p>
          <a:p>
            <a:r>
              <a:rPr lang="es-ES" sz="800" dirty="0" smtClean="0"/>
              <a:t>Logaritmo de verosimilitud -2: </a:t>
            </a:r>
            <a:r>
              <a:rPr lang="es-ES" sz="800" b="1" dirty="0" smtClean="0"/>
              <a:t>2811,292</a:t>
            </a:r>
          </a:p>
          <a:p>
            <a:r>
              <a:rPr lang="es-ES" sz="800" dirty="0" smtClean="0"/>
              <a:t>R cuadrado de Cox y </a:t>
            </a:r>
            <a:r>
              <a:rPr lang="es-ES" sz="800" dirty="0" err="1" smtClean="0"/>
              <a:t>Snell</a:t>
            </a:r>
            <a:r>
              <a:rPr lang="es-ES" sz="800" dirty="0" smtClean="0"/>
              <a:t>: </a:t>
            </a:r>
            <a:r>
              <a:rPr lang="es-ES" sz="800" b="1" dirty="0" smtClean="0"/>
              <a:t>,216</a:t>
            </a:r>
            <a:r>
              <a:rPr lang="es-ES" sz="800" dirty="0" smtClean="0"/>
              <a:t>	R cuadrado de </a:t>
            </a:r>
            <a:r>
              <a:rPr lang="es-ES" sz="800" dirty="0" err="1" smtClean="0"/>
              <a:t>Nagelkerke</a:t>
            </a:r>
            <a:r>
              <a:rPr lang="es-ES" sz="800" dirty="0" smtClean="0"/>
              <a:t>: </a:t>
            </a:r>
            <a:r>
              <a:rPr lang="es-ES" sz="800" b="1" dirty="0" smtClean="0"/>
              <a:t>,289</a:t>
            </a:r>
          </a:p>
          <a:p>
            <a:endParaRPr lang="es-ES" sz="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iseño predetermin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5057</TotalTime>
  <Words>1556</Words>
  <Application>Microsoft Office PowerPoint</Application>
  <PresentationFormat>Presentación en pantalla (4:3)</PresentationFormat>
  <Paragraphs>516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13" baseType="lpstr">
      <vt:lpstr>Diseño predeterminado</vt:lpstr>
      <vt:lpstr>1_Diseño predeterminado</vt:lpstr>
      <vt:lpstr>SITUACIÓN ACTUAL Y PERSPECTIVAS DE FUTURO DE LA LECTURA EN ESPAÑA</vt:lpstr>
      <vt:lpstr>Objetivos / Técnicas de investigación</vt:lpstr>
      <vt:lpstr>1. Contextualización: Situación general de la lectura en España (2014)</vt:lpstr>
      <vt:lpstr>1. Contextualización: Situación general de la lectura en España (2014)</vt:lpstr>
      <vt:lpstr>1. Contextualización: Situación general de la lectura en España (2014)</vt:lpstr>
      <vt:lpstr>2. La evolución de las frecuencias de lectura (1998-2014)</vt:lpstr>
      <vt:lpstr>2. La evolución de las frecuencias de lectura (1998-2014)</vt:lpstr>
      <vt:lpstr>2. La evolución de las frecuencias de lectura (2009-2014)</vt:lpstr>
      <vt:lpstr>3. Variables relevantes para la explicación de las prácticas efectivas de lectura</vt:lpstr>
      <vt:lpstr>3. Variables relevantes para la explicación de las prácticas efectivas de lectura</vt:lpstr>
      <vt:lpstr>SITUACIÓN ACTUAL Y PERSPECTIVAS DE FUTURO DE LA LECTURA EN ESPAÑA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unokeva por lacalle sanchez vazquez</cp:lastModifiedBy>
  <cp:revision>671</cp:revision>
  <dcterms:created xsi:type="dcterms:W3CDTF">2010-05-23T14:28:12Z</dcterms:created>
  <dcterms:modified xsi:type="dcterms:W3CDTF">2015-11-17T18:47:05Z</dcterms:modified>
</cp:coreProperties>
</file>